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Open Sans Extra Bold" panose="020B0604020202020204" charset="0"/>
      <p:regular r:id="rId28"/>
    </p:embeddedFont>
    <p:embeddedFont>
      <p:font typeface="Open Sans Extra Bold Italics" panose="020B0604020202020204" charset="0"/>
      <p:regular r:id="rId29"/>
    </p:embeddedFont>
    <p:embeddedFont>
      <p:font typeface="Raleway" pitchFamily="2" charset="0"/>
      <p:regular r:id="rId30"/>
    </p:embeddedFont>
    <p:embeddedFont>
      <p:font typeface="Raleway Bold" panose="020B0604020202020204" charset="0"/>
      <p:regular r:id="rId31"/>
    </p:embeddedFont>
    <p:embeddedFont>
      <p:font typeface="Raleway Medium" pitchFamily="2" charset="0"/>
      <p:regular r:id="rId32"/>
    </p:embeddedFont>
    <p:embeddedFont>
      <p:font typeface="Raleway Semi-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19200" y="2528567"/>
            <a:ext cx="8238147" cy="3321874"/>
          </a:xfrm>
          <a:prstGeom prst="rect">
            <a:avLst/>
          </a:prstGeom>
        </p:spPr>
        <p:txBody>
          <a:bodyPr lIns="0" tIns="0" rIns="0" bIns="0" rtlCol="0" anchor="t">
            <a:spAutoFit/>
          </a:bodyPr>
          <a:lstStyle/>
          <a:p>
            <a:pPr marL="0" lvl="1" indent="0" algn="ctr">
              <a:lnSpc>
                <a:spcPts val="8494"/>
              </a:lnSpc>
            </a:pPr>
            <a:r>
              <a:rPr lang="en-US" sz="9438" spc="-434" dirty="0">
                <a:solidFill>
                  <a:srgbClr val="00694C"/>
                </a:solidFill>
                <a:latin typeface="Raleway"/>
                <a:ea typeface="Raleway"/>
                <a:cs typeface="Raleway"/>
                <a:sym typeface="Raleway"/>
              </a:rPr>
              <a:t>Optimizing Pharmaceutical Sales</a:t>
            </a:r>
          </a:p>
        </p:txBody>
      </p:sp>
      <p:sp>
        <p:nvSpPr>
          <p:cNvPr id="5" name="TextBox 5"/>
          <p:cNvSpPr txBox="1"/>
          <p:nvPr/>
        </p:nvSpPr>
        <p:spPr>
          <a:xfrm>
            <a:off x="1219200" y="6712130"/>
            <a:ext cx="9179504" cy="474347"/>
          </a:xfrm>
          <a:prstGeom prst="rect">
            <a:avLst/>
          </a:prstGeom>
        </p:spPr>
        <p:txBody>
          <a:bodyPr lIns="0" tIns="0" rIns="0" bIns="0" rtlCol="0" anchor="t">
            <a:spAutoFit/>
          </a:bodyPr>
          <a:lstStyle/>
          <a:p>
            <a:pPr marL="0" lvl="1" indent="0" algn="l">
              <a:lnSpc>
                <a:spcPts val="3330"/>
              </a:lnSpc>
            </a:pPr>
            <a:r>
              <a:rPr lang="en-US" sz="3700" spc="-170" dirty="0">
                <a:solidFill>
                  <a:srgbClr val="00694C"/>
                </a:solidFill>
                <a:latin typeface="Raleway Medium"/>
                <a:ea typeface="Raleway Medium"/>
                <a:cs typeface="Raleway Medium"/>
                <a:sym typeface="Raleway Medium"/>
              </a:rPr>
              <a:t>Insights, Trends, and Strategic Opportunities</a:t>
            </a:r>
          </a:p>
        </p:txBody>
      </p:sp>
      <p:sp>
        <p:nvSpPr>
          <p:cNvPr id="6" name="TextBox 6"/>
          <p:cNvSpPr txBox="1"/>
          <p:nvPr/>
        </p:nvSpPr>
        <p:spPr>
          <a:xfrm>
            <a:off x="1219200" y="8877297"/>
            <a:ext cx="9179504" cy="381003"/>
          </a:xfrm>
          <a:prstGeom prst="rect">
            <a:avLst/>
          </a:prstGeom>
        </p:spPr>
        <p:txBody>
          <a:bodyPr lIns="0" tIns="0" rIns="0" bIns="0" rtlCol="0" anchor="t">
            <a:spAutoFit/>
          </a:bodyPr>
          <a:lstStyle/>
          <a:p>
            <a:pPr marL="0" lvl="1" indent="0" algn="l">
              <a:lnSpc>
                <a:spcPts val="2700"/>
              </a:lnSpc>
            </a:pPr>
            <a:r>
              <a:rPr lang="en-US" sz="3000" spc="-138" dirty="0">
                <a:solidFill>
                  <a:srgbClr val="00694C"/>
                </a:solidFill>
                <a:latin typeface="Raleway Medium"/>
                <a:ea typeface="Raleway Medium"/>
                <a:cs typeface="Raleway Medium"/>
                <a:sym typeface="Raleway Medium"/>
              </a:rPr>
              <a:t>orchidpharmed.com</a:t>
            </a:r>
          </a:p>
        </p:txBody>
      </p:sp>
      <p:sp>
        <p:nvSpPr>
          <p:cNvPr id="7" name="TextBox 7"/>
          <p:cNvSpPr txBox="1"/>
          <p:nvPr/>
        </p:nvSpPr>
        <p:spPr>
          <a:xfrm>
            <a:off x="1219200" y="1104900"/>
            <a:ext cx="9179504" cy="381003"/>
          </a:xfrm>
          <a:prstGeom prst="rect">
            <a:avLst/>
          </a:prstGeom>
        </p:spPr>
        <p:txBody>
          <a:bodyPr lIns="0" tIns="0" rIns="0" bIns="0" rtlCol="0" anchor="t">
            <a:spAutoFit/>
          </a:bodyPr>
          <a:lstStyle/>
          <a:p>
            <a:pPr marL="0" lvl="1" indent="0" algn="l">
              <a:lnSpc>
                <a:spcPts val="2700"/>
              </a:lnSpc>
            </a:pPr>
            <a:r>
              <a:rPr lang="en-US" sz="3000" spc="-138" dirty="0">
                <a:solidFill>
                  <a:srgbClr val="00694C"/>
                </a:solidFill>
                <a:latin typeface="Raleway Medium"/>
                <a:ea typeface="Raleway Medium"/>
                <a:cs typeface="Raleway Medium"/>
                <a:sym typeface="Raleway Medium"/>
              </a:rPr>
              <a:t>Presented by Ghazal Mehrabizade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2321668" y="1954201"/>
            <a:ext cx="5516226" cy="5359515"/>
          </a:xfrm>
          <a:custGeom>
            <a:avLst/>
            <a:gdLst/>
            <a:ahLst/>
            <a:cxnLst/>
            <a:rect l="l" t="t" r="r" b="b"/>
            <a:pathLst>
              <a:path w="5516226" h="5359515">
                <a:moveTo>
                  <a:pt x="0" y="0"/>
                </a:moveTo>
                <a:lnTo>
                  <a:pt x="5516226" y="0"/>
                </a:lnTo>
                <a:lnTo>
                  <a:pt x="5516226" y="5359514"/>
                </a:lnTo>
                <a:lnTo>
                  <a:pt x="0" y="5359514"/>
                </a:lnTo>
                <a:lnTo>
                  <a:pt x="0" y="0"/>
                </a:lnTo>
                <a:close/>
              </a:path>
            </a:pathLst>
          </a:custGeom>
          <a:blipFill>
            <a:blip r:embed="rId2"/>
            <a:stretch>
              <a:fillRect/>
            </a:stretch>
          </a:blipFill>
        </p:spPr>
      </p:sp>
      <p:sp>
        <p:nvSpPr>
          <p:cNvPr id="3" name="TextBox 3"/>
          <p:cNvSpPr txBox="1"/>
          <p:nvPr/>
        </p:nvSpPr>
        <p:spPr>
          <a:xfrm>
            <a:off x="590680" y="3104095"/>
            <a:ext cx="11347190" cy="4209621"/>
          </a:xfrm>
          <a:prstGeom prst="rect">
            <a:avLst/>
          </a:prstGeom>
        </p:spPr>
        <p:txBody>
          <a:bodyPr lIns="0" tIns="0" rIns="0" bIns="0" rtlCol="0" anchor="t">
            <a:spAutoFit/>
          </a:bodyPr>
          <a:lstStyle/>
          <a:p>
            <a:pPr algn="l">
              <a:lnSpc>
                <a:spcPts val="3698"/>
              </a:lnSpc>
              <a:spcBef>
                <a:spcPct val="0"/>
              </a:spcBef>
            </a:pPr>
            <a:r>
              <a:rPr lang="en-US" sz="2641" spc="-121" dirty="0" err="1">
                <a:solidFill>
                  <a:srgbClr val="00694C"/>
                </a:solidFill>
                <a:latin typeface="Raleway Bold"/>
                <a:ea typeface="Raleway Bold"/>
                <a:cs typeface="Raleway Bold"/>
                <a:sym typeface="Raleway Bold"/>
              </a:rPr>
              <a:t>VisitType</a:t>
            </a:r>
            <a:r>
              <a:rPr lang="en-US" sz="2641" spc="-121" dirty="0">
                <a:solidFill>
                  <a:srgbClr val="00694C"/>
                </a:solidFill>
                <a:latin typeface="Raleway Bold"/>
                <a:ea typeface="Raleway Bold"/>
                <a:cs typeface="Raleway Bold"/>
                <a:sym typeface="Raleway Bold"/>
              </a:rPr>
              <a:t> = </a:t>
            </a:r>
          </a:p>
          <a:p>
            <a:pPr algn="l">
              <a:lnSpc>
                <a:spcPts val="3698"/>
              </a:lnSpc>
              <a:spcBef>
                <a:spcPct val="0"/>
              </a:spcBef>
            </a:pPr>
            <a:r>
              <a:rPr lang="en-US" sz="2641" spc="-121" dirty="0">
                <a:solidFill>
                  <a:srgbClr val="00694C"/>
                </a:solidFill>
                <a:latin typeface="Raleway Bold"/>
                <a:ea typeface="Raleway Bold"/>
                <a:cs typeface="Raleway Bold"/>
                <a:sym typeface="Raleway Bold"/>
              </a:rPr>
              <a:t>    IF(</a:t>
            </a:r>
          </a:p>
          <a:p>
            <a:pPr algn="l">
              <a:lnSpc>
                <a:spcPts val="3698"/>
              </a:lnSpc>
              <a:spcBef>
                <a:spcPct val="0"/>
              </a:spcBef>
            </a:pPr>
            <a:r>
              <a:rPr lang="en-US" sz="2641" spc="-121" dirty="0">
                <a:solidFill>
                  <a:srgbClr val="00694C"/>
                </a:solidFill>
                <a:latin typeface="Raleway Bold"/>
                <a:ea typeface="Raleway Bold"/>
                <a:cs typeface="Raleway Bold"/>
                <a:sym typeface="Raleway Bold"/>
              </a:rPr>
              <a:t>        AND(</a:t>
            </a:r>
          </a:p>
          <a:p>
            <a:pPr algn="l">
              <a:lnSpc>
                <a:spcPts val="3698"/>
              </a:lnSpc>
              <a:spcBef>
                <a:spcPct val="0"/>
              </a:spcBef>
            </a:pPr>
            <a:r>
              <a:rPr lang="en-US" sz="2641" spc="-121" dirty="0">
                <a:solidFill>
                  <a:srgbClr val="00694C"/>
                </a:solidFill>
                <a:latin typeface="Raleway Bold"/>
                <a:ea typeface="Raleway Bold"/>
                <a:cs typeface="Raleway Bold"/>
                <a:sym typeface="Raleway Bold"/>
              </a:rPr>
              <a:t>            '</a:t>
            </a:r>
            <a:r>
              <a:rPr lang="en-US" sz="2641" spc="-121" dirty="0" err="1">
                <a:solidFill>
                  <a:srgbClr val="00694C"/>
                </a:solidFill>
                <a:latin typeface="Raleway Bold"/>
                <a:ea typeface="Raleway Bold"/>
                <a:cs typeface="Raleway Bold"/>
                <a:sym typeface="Raleway Bold"/>
              </a:rPr>
              <a:t>SummarizedVisitTable</a:t>
            </a:r>
            <a:r>
              <a:rPr lang="en-US" sz="2641" spc="-121" dirty="0">
                <a:solidFill>
                  <a:srgbClr val="00694C"/>
                </a:solidFill>
                <a:latin typeface="Raleway Bold"/>
                <a:ea typeface="Raleway Bold"/>
                <a:cs typeface="Raleway Bold"/>
                <a:sym typeface="Raleway Bold"/>
              </a:rPr>
              <a:t>'[</a:t>
            </a:r>
            <a:r>
              <a:rPr lang="en-US" sz="2641" spc="-121" dirty="0" err="1">
                <a:solidFill>
                  <a:srgbClr val="00694C"/>
                </a:solidFill>
                <a:latin typeface="Raleway Bold"/>
                <a:ea typeface="Raleway Bold"/>
                <a:cs typeface="Raleway Bold"/>
                <a:sym typeface="Raleway Bold"/>
              </a:rPr>
              <a:t>TotalOfvisit</a:t>
            </a:r>
            <a:r>
              <a:rPr lang="en-US" sz="2641" spc="-121" dirty="0">
                <a:solidFill>
                  <a:srgbClr val="00694C"/>
                </a:solidFill>
                <a:latin typeface="Raleway Bold"/>
                <a:ea typeface="Raleway Bold"/>
                <a:cs typeface="Raleway Bold"/>
                <a:sym typeface="Raleway Bold"/>
              </a:rPr>
              <a:t>] &lt;= 2,</a:t>
            </a:r>
          </a:p>
          <a:p>
            <a:pPr algn="l">
              <a:lnSpc>
                <a:spcPts val="3698"/>
              </a:lnSpc>
              <a:spcBef>
                <a:spcPct val="0"/>
              </a:spcBef>
            </a:pPr>
            <a:r>
              <a:rPr lang="en-US" sz="2641" spc="-121" dirty="0">
                <a:solidFill>
                  <a:srgbClr val="00694C"/>
                </a:solidFill>
                <a:latin typeface="Raleway Bold"/>
                <a:ea typeface="Raleway Bold"/>
                <a:cs typeface="Raleway Bold"/>
                <a:sym typeface="Raleway Bold"/>
              </a:rPr>
              <a:t>            '</a:t>
            </a:r>
            <a:r>
              <a:rPr lang="en-US" sz="2641" spc="-121" dirty="0" err="1">
                <a:solidFill>
                  <a:srgbClr val="00694C"/>
                </a:solidFill>
                <a:latin typeface="Raleway Bold"/>
                <a:ea typeface="Raleway Bold"/>
                <a:cs typeface="Raleway Bold"/>
                <a:sym typeface="Raleway Bold"/>
              </a:rPr>
              <a:t>SummarizedVisitTable</a:t>
            </a:r>
            <a:r>
              <a:rPr lang="en-US" sz="2641" spc="-121" dirty="0">
                <a:solidFill>
                  <a:srgbClr val="00694C"/>
                </a:solidFill>
                <a:latin typeface="Raleway Bold"/>
                <a:ea typeface="Raleway Bold"/>
                <a:cs typeface="Raleway Bold"/>
                <a:sym typeface="Raleway Bold"/>
              </a:rPr>
              <a:t>'[</a:t>
            </a:r>
            <a:r>
              <a:rPr lang="en-US" sz="2641" spc="-121" dirty="0" err="1">
                <a:solidFill>
                  <a:srgbClr val="00694C"/>
                </a:solidFill>
                <a:latin typeface="Raleway Bold"/>
                <a:ea typeface="Raleway Bold"/>
                <a:cs typeface="Raleway Bold"/>
                <a:sym typeface="Raleway Bold"/>
              </a:rPr>
              <a:t>YearMonth</a:t>
            </a:r>
            <a:r>
              <a:rPr lang="en-US" sz="2641" spc="-121" dirty="0">
                <a:solidFill>
                  <a:srgbClr val="00694C"/>
                </a:solidFill>
                <a:latin typeface="Raleway Bold"/>
                <a:ea typeface="Raleway Bold"/>
                <a:cs typeface="Raleway Bold"/>
                <a:sym typeface="Raleway Bold"/>
              </a:rPr>
              <a:t>]='</a:t>
            </a:r>
            <a:r>
              <a:rPr lang="en-US" sz="2641" spc="-121" dirty="0" err="1">
                <a:solidFill>
                  <a:srgbClr val="00694C"/>
                </a:solidFill>
                <a:latin typeface="Raleway Bold"/>
                <a:ea typeface="Raleway Bold"/>
                <a:cs typeface="Raleway Bold"/>
                <a:sym typeface="Raleway Bold"/>
              </a:rPr>
              <a:t>SummarizedVisitTable</a:t>
            </a:r>
            <a:r>
              <a:rPr lang="en-US" sz="2641" spc="-121" dirty="0">
                <a:solidFill>
                  <a:srgbClr val="00694C"/>
                </a:solidFill>
                <a:latin typeface="Raleway Bold"/>
                <a:ea typeface="Raleway Bold"/>
                <a:cs typeface="Raleway Bold"/>
                <a:sym typeface="Raleway Bold"/>
              </a:rPr>
              <a:t>'[</a:t>
            </a:r>
            <a:r>
              <a:rPr lang="en-US" sz="2641" spc="-121" dirty="0" err="1">
                <a:solidFill>
                  <a:srgbClr val="00694C"/>
                </a:solidFill>
                <a:latin typeface="Raleway Bold"/>
                <a:ea typeface="Raleway Bold"/>
                <a:cs typeface="Raleway Bold"/>
                <a:sym typeface="Raleway Bold"/>
              </a:rPr>
              <a:t>LastVisit</a:t>
            </a:r>
            <a:r>
              <a:rPr lang="en-US" sz="2641" spc="-121" dirty="0">
                <a:solidFill>
                  <a:srgbClr val="00694C"/>
                </a:solidFill>
                <a:latin typeface="Raleway Bold"/>
                <a:ea typeface="Raleway Bold"/>
                <a:cs typeface="Raleway Bold"/>
                <a:sym typeface="Raleway Bold"/>
              </a:rPr>
              <a:t>]</a:t>
            </a:r>
          </a:p>
          <a:p>
            <a:pPr algn="l">
              <a:lnSpc>
                <a:spcPts val="3838"/>
              </a:lnSpc>
              <a:spcBef>
                <a:spcPct val="0"/>
              </a:spcBef>
            </a:pPr>
            <a:r>
              <a:rPr lang="en-US" sz="2741" spc="-126" dirty="0">
                <a:solidFill>
                  <a:srgbClr val="00694C"/>
                </a:solidFill>
                <a:latin typeface="Raleway Bold"/>
                <a:ea typeface="Raleway Bold"/>
                <a:cs typeface="Raleway Bold"/>
                <a:sym typeface="Raleway Bold"/>
              </a:rPr>
              <a:t>            ),</a:t>
            </a:r>
          </a:p>
          <a:p>
            <a:pPr algn="l">
              <a:lnSpc>
                <a:spcPts val="3698"/>
              </a:lnSpc>
              <a:spcBef>
                <a:spcPct val="0"/>
              </a:spcBef>
            </a:pPr>
            <a:r>
              <a:rPr lang="en-US" sz="2641" spc="-121" dirty="0">
                <a:solidFill>
                  <a:srgbClr val="00694C"/>
                </a:solidFill>
                <a:latin typeface="Raleway Bold"/>
                <a:ea typeface="Raleway Bold"/>
                <a:cs typeface="Raleway Bold"/>
                <a:sym typeface="Raleway Bold"/>
              </a:rPr>
              <a:t>        "Gathering Data",</a:t>
            </a:r>
          </a:p>
          <a:p>
            <a:pPr algn="l">
              <a:lnSpc>
                <a:spcPts val="3698"/>
              </a:lnSpc>
              <a:spcBef>
                <a:spcPct val="0"/>
              </a:spcBef>
            </a:pPr>
            <a:r>
              <a:rPr lang="en-US" sz="2641" spc="-121" dirty="0">
                <a:solidFill>
                  <a:srgbClr val="00694C"/>
                </a:solidFill>
                <a:latin typeface="Raleway Bold"/>
                <a:ea typeface="Raleway Bold"/>
                <a:cs typeface="Raleway Bold"/>
                <a:sym typeface="Raleway Bold"/>
              </a:rPr>
              <a:t>         "Regular Visit"</a:t>
            </a:r>
          </a:p>
          <a:p>
            <a:pPr algn="l">
              <a:lnSpc>
                <a:spcPts val="3698"/>
              </a:lnSpc>
              <a:spcBef>
                <a:spcPct val="0"/>
              </a:spcBef>
            </a:pPr>
            <a:r>
              <a:rPr lang="en-US" sz="2641" spc="-121" dirty="0">
                <a:solidFill>
                  <a:srgbClr val="00694C"/>
                </a:solidFill>
                <a:latin typeface="Raleway Bold"/>
                <a:ea typeface="Raleway Bold"/>
                <a:cs typeface="Raleway Bold"/>
                <a:sym typeface="Raleway Bold"/>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4254217" y="2963605"/>
            <a:ext cx="9779565" cy="1249343"/>
          </a:xfrm>
          <a:prstGeom prst="rect">
            <a:avLst/>
          </a:prstGeom>
        </p:spPr>
        <p:txBody>
          <a:bodyPr lIns="0" tIns="0" rIns="0" bIns="0" rtlCol="0" anchor="t">
            <a:spAutoFit/>
          </a:bodyPr>
          <a:lstStyle/>
          <a:p>
            <a:pPr marL="0" lvl="1" indent="0" algn="ctr">
              <a:lnSpc>
                <a:spcPts val="9037"/>
              </a:lnSpc>
            </a:pPr>
            <a:r>
              <a:rPr lang="en-US" sz="10041" spc="-461" dirty="0">
                <a:solidFill>
                  <a:srgbClr val="00694C"/>
                </a:solidFill>
                <a:latin typeface="Raleway Medium"/>
                <a:ea typeface="Raleway Medium"/>
                <a:cs typeface="Raleway Medium"/>
                <a:sym typeface="Raleway Medium"/>
              </a:rPr>
              <a:t>Question 3</a:t>
            </a:r>
          </a:p>
        </p:txBody>
      </p:sp>
      <p:sp>
        <p:nvSpPr>
          <p:cNvPr id="5" name="TextBox 5"/>
          <p:cNvSpPr txBox="1"/>
          <p:nvPr/>
        </p:nvSpPr>
        <p:spPr>
          <a:xfrm>
            <a:off x="3344453" y="4506595"/>
            <a:ext cx="11599094" cy="5304155"/>
          </a:xfrm>
          <a:prstGeom prst="rect">
            <a:avLst/>
          </a:prstGeom>
        </p:spPr>
        <p:txBody>
          <a:bodyPr lIns="0" tIns="0" rIns="0" bIns="0" rtlCol="0" anchor="t">
            <a:spAutoFit/>
          </a:bodyPr>
          <a:lstStyle/>
          <a:p>
            <a:pPr algn="l">
              <a:lnSpc>
                <a:spcPts val="3359"/>
              </a:lnSpc>
            </a:pPr>
            <a:endParaRPr dirty="0"/>
          </a:p>
          <a:p>
            <a:pPr algn="l">
              <a:lnSpc>
                <a:spcPts val="3359"/>
              </a:lnSpc>
            </a:pPr>
            <a:endParaRPr dirty="0"/>
          </a:p>
          <a:p>
            <a:pPr algn="just">
              <a:lnSpc>
                <a:spcPts val="3359"/>
              </a:lnSpc>
            </a:pPr>
            <a:r>
              <a:rPr lang="en-US" sz="2400" dirty="0">
                <a:solidFill>
                  <a:srgbClr val="00694C"/>
                </a:solidFill>
                <a:latin typeface="Raleway Bold"/>
                <a:ea typeface="Raleway Bold"/>
                <a:cs typeface="Raleway Bold"/>
                <a:sym typeface="Raleway Bold"/>
              </a:rPr>
              <a:t>As you can see in the Target file, it specifies which physicians each medical representative should visit on a given day, and we expect these visits to proceed according to this schedule. Based on your analytical skills, classifications, and the information provided in the previous questions, provide an appropriate analysis comparing the Target and Actual visits for different categories.</a:t>
            </a: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spcBef>
                <a:spcPct val="0"/>
              </a:spcBef>
            </a:pPr>
            <a:endParaRPr lang="en-US" sz="2400" dirty="0">
              <a:solidFill>
                <a:srgbClr val="00694C"/>
              </a:solidFill>
              <a:latin typeface="Raleway Bold"/>
              <a:ea typeface="Raleway Bold"/>
              <a:cs typeface="Raleway Bold"/>
              <a:sym typeface="Raleway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2" name="Group 2"/>
          <p:cNvGrpSpPr/>
          <p:nvPr/>
        </p:nvGrpSpPr>
        <p:grpSpPr>
          <a:xfrm>
            <a:off x="10689955" y="2222825"/>
            <a:ext cx="6253164" cy="5841351"/>
            <a:chOff x="0" y="0"/>
            <a:chExt cx="1394172" cy="1302357"/>
          </a:xfrm>
        </p:grpSpPr>
        <p:sp>
          <p:nvSpPr>
            <p:cNvPr id="3" name="Freeform 3"/>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787441" y="2958361"/>
            <a:ext cx="6253164" cy="5841351"/>
            <a:chOff x="0" y="0"/>
            <a:chExt cx="1394172" cy="1302357"/>
          </a:xfrm>
        </p:grpSpPr>
        <p:sp>
          <p:nvSpPr>
            <p:cNvPr id="6" name="Freeform 6"/>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sp>
        <p:sp>
          <p:nvSpPr>
            <p:cNvPr id="7" name="TextBox 7"/>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040605" y="3562794"/>
            <a:ext cx="9045585" cy="5236918"/>
          </a:xfrm>
          <a:custGeom>
            <a:avLst/>
            <a:gdLst/>
            <a:ahLst/>
            <a:cxnLst/>
            <a:rect l="l" t="t" r="r" b="b"/>
            <a:pathLst>
              <a:path w="9045585" h="5236918">
                <a:moveTo>
                  <a:pt x="0" y="0"/>
                </a:moveTo>
                <a:lnTo>
                  <a:pt x="9045585" y="0"/>
                </a:lnTo>
                <a:lnTo>
                  <a:pt x="9045585" y="5236918"/>
                </a:lnTo>
                <a:lnTo>
                  <a:pt x="0" y="5236918"/>
                </a:lnTo>
                <a:lnTo>
                  <a:pt x="0" y="0"/>
                </a:lnTo>
                <a:close/>
              </a:path>
            </a:pathLst>
          </a:custGeom>
          <a:blipFill>
            <a:blip r:embed="rId2"/>
            <a:stretch>
              <a:fillRect/>
            </a:stretch>
          </a:blipFill>
        </p:spPr>
      </p:sp>
      <p:sp>
        <p:nvSpPr>
          <p:cNvPr id="9" name="TextBox 9"/>
          <p:cNvSpPr txBox="1"/>
          <p:nvPr/>
        </p:nvSpPr>
        <p:spPr>
          <a:xfrm>
            <a:off x="1028700" y="971550"/>
            <a:ext cx="8218695" cy="8391096"/>
          </a:xfrm>
          <a:prstGeom prst="rect">
            <a:avLst/>
          </a:prstGeom>
        </p:spPr>
        <p:txBody>
          <a:bodyPr lIns="0" tIns="0" rIns="0" bIns="0" rtlCol="0" anchor="t">
            <a:spAutoFit/>
          </a:bodyPr>
          <a:lstStyle/>
          <a:p>
            <a:pPr algn="l">
              <a:lnSpc>
                <a:spcPts val="3698"/>
              </a:lnSpc>
              <a:spcBef>
                <a:spcPct val="0"/>
              </a:spcBef>
            </a:pPr>
            <a:r>
              <a:rPr lang="en-US" sz="2641" spc="-121" dirty="0">
                <a:solidFill>
                  <a:srgbClr val="00694C"/>
                </a:solidFill>
                <a:latin typeface="Raleway Bold"/>
                <a:ea typeface="Raleway Bold"/>
                <a:cs typeface="Raleway Bold"/>
                <a:sym typeface="Raleway Bold"/>
              </a:rPr>
              <a:t>Actual = </a:t>
            </a:r>
          </a:p>
          <a:p>
            <a:pPr algn="l">
              <a:lnSpc>
                <a:spcPts val="3698"/>
              </a:lnSpc>
              <a:spcBef>
                <a:spcPct val="0"/>
              </a:spcBef>
            </a:pPr>
            <a:r>
              <a:rPr lang="en-US" sz="2641" spc="-121" dirty="0">
                <a:solidFill>
                  <a:srgbClr val="00694C"/>
                </a:solidFill>
                <a:latin typeface="Raleway Bold"/>
                <a:ea typeface="Raleway Bold"/>
                <a:cs typeface="Raleway Bold"/>
                <a:sym typeface="Raleway Bold"/>
              </a:rPr>
              <a:t> VAR </a:t>
            </a:r>
            <a:r>
              <a:rPr lang="en-US" sz="2641" spc="-121" dirty="0" err="1">
                <a:solidFill>
                  <a:srgbClr val="00694C"/>
                </a:solidFill>
                <a:latin typeface="Raleway Bold"/>
                <a:ea typeface="Raleway Bold"/>
                <a:cs typeface="Raleway Bold"/>
                <a:sym typeface="Raleway Bold"/>
              </a:rPr>
              <a:t>ActualValue</a:t>
            </a:r>
            <a:r>
              <a:rPr lang="en-US" sz="2641" spc="-121" dirty="0">
                <a:solidFill>
                  <a:srgbClr val="00694C"/>
                </a:solidFill>
                <a:latin typeface="Raleway Bold"/>
                <a:ea typeface="Raleway Bold"/>
                <a:cs typeface="Raleway Bold"/>
                <a:sym typeface="Raleway Bold"/>
              </a:rPr>
              <a:t> = </a:t>
            </a:r>
          </a:p>
          <a:p>
            <a:pPr algn="l">
              <a:lnSpc>
                <a:spcPts val="3698"/>
              </a:lnSpc>
              <a:spcBef>
                <a:spcPct val="0"/>
              </a:spcBef>
            </a:pPr>
            <a:r>
              <a:rPr lang="en-US" sz="2641" spc="-121" dirty="0">
                <a:solidFill>
                  <a:srgbClr val="00694C"/>
                </a:solidFill>
                <a:latin typeface="Raleway Bold"/>
                <a:ea typeface="Raleway Bold"/>
                <a:cs typeface="Raleway Bold"/>
                <a:sym typeface="Raleway Bold"/>
              </a:rPr>
              <a:t>            CALCULATE(</a:t>
            </a:r>
          </a:p>
          <a:p>
            <a:pPr algn="l">
              <a:lnSpc>
                <a:spcPts val="3698"/>
              </a:lnSpc>
              <a:spcBef>
                <a:spcPct val="0"/>
              </a:spcBef>
            </a:pPr>
            <a:r>
              <a:rPr lang="en-US" sz="2641" spc="-121" dirty="0">
                <a:solidFill>
                  <a:srgbClr val="00694C"/>
                </a:solidFill>
                <a:latin typeface="Raleway Bold"/>
                <a:ea typeface="Raleway Bold"/>
                <a:cs typeface="Raleway Bold"/>
                <a:sym typeface="Raleway Bold"/>
              </a:rPr>
              <a:t>                SUM(</a:t>
            </a:r>
            <a:r>
              <a:rPr lang="en-US" sz="2641" spc="-121" dirty="0" err="1">
                <a:solidFill>
                  <a:srgbClr val="00694C"/>
                </a:solidFill>
                <a:latin typeface="Raleway Bold"/>
                <a:ea typeface="Raleway Bold"/>
                <a:cs typeface="Raleway Bold"/>
                <a:sym typeface="Raleway Bold"/>
              </a:rPr>
              <a:t>FactVisit</a:t>
            </a:r>
            <a:r>
              <a:rPr lang="en-US" sz="2641" spc="-121" dirty="0">
                <a:solidFill>
                  <a:srgbClr val="00694C"/>
                </a:solidFill>
                <a:latin typeface="Raleway Bold"/>
                <a:ea typeface="Raleway Bold"/>
                <a:cs typeface="Raleway Bold"/>
                <a:sym typeface="Raleway Bold"/>
              </a:rPr>
              <a:t>[</a:t>
            </a:r>
            <a:r>
              <a:rPr lang="en-US" sz="2641" spc="-121" dirty="0" err="1">
                <a:solidFill>
                  <a:srgbClr val="00694C"/>
                </a:solidFill>
                <a:latin typeface="Raleway Bold"/>
                <a:ea typeface="Raleway Bold"/>
                <a:cs typeface="Raleway Bold"/>
                <a:sym typeface="Raleway Bold"/>
              </a:rPr>
              <a:t>VisitCount</a:t>
            </a:r>
            <a:r>
              <a:rPr lang="en-US" sz="2641" spc="-121" dirty="0">
                <a:solidFill>
                  <a:srgbClr val="00694C"/>
                </a:solidFill>
                <a:latin typeface="Raleway Bold"/>
                <a:ea typeface="Raleway Bold"/>
                <a:cs typeface="Raleway Bold"/>
                <a:sym typeface="Raleway Bold"/>
              </a:rPr>
              <a:t>]),</a:t>
            </a:r>
          </a:p>
          <a:p>
            <a:pPr algn="l">
              <a:lnSpc>
                <a:spcPts val="3698"/>
              </a:lnSpc>
              <a:spcBef>
                <a:spcPct val="0"/>
              </a:spcBef>
            </a:pPr>
            <a:r>
              <a:rPr lang="en-US" sz="2641" spc="-121" dirty="0">
                <a:solidFill>
                  <a:srgbClr val="00694C"/>
                </a:solidFill>
                <a:latin typeface="Raleway Bold"/>
                <a:ea typeface="Raleway Bold"/>
                <a:cs typeface="Raleway Bold"/>
                <a:sym typeface="Raleway Bold"/>
              </a:rPr>
              <a:t>                USERELATIONSHIP(</a:t>
            </a:r>
            <a:r>
              <a:rPr lang="en-US" sz="2641" spc="-121" dirty="0" err="1">
                <a:solidFill>
                  <a:srgbClr val="00694C"/>
                </a:solidFill>
                <a:latin typeface="Raleway Bold"/>
                <a:ea typeface="Raleway Bold"/>
                <a:cs typeface="Raleway Bold"/>
                <a:sym typeface="Raleway Bold"/>
              </a:rPr>
              <a:t>FactTarget</a:t>
            </a:r>
            <a:r>
              <a:rPr lang="en-US" sz="2641" spc="-121" dirty="0">
                <a:solidFill>
                  <a:srgbClr val="00694C"/>
                </a:solidFill>
                <a:latin typeface="Raleway Bold"/>
                <a:ea typeface="Raleway Bold"/>
                <a:cs typeface="Raleway Bold"/>
                <a:sym typeface="Raleway Bold"/>
              </a:rPr>
              <a:t>[ID],</a:t>
            </a:r>
            <a:r>
              <a:rPr lang="en-US" sz="2641" spc="-121" dirty="0" err="1">
                <a:solidFill>
                  <a:srgbClr val="00694C"/>
                </a:solidFill>
                <a:latin typeface="Raleway Bold"/>
                <a:ea typeface="Raleway Bold"/>
                <a:cs typeface="Raleway Bold"/>
                <a:sym typeface="Raleway Bold"/>
              </a:rPr>
              <a:t>FactVisit</a:t>
            </a:r>
            <a:r>
              <a:rPr lang="en-US" sz="2641" spc="-121" dirty="0">
                <a:solidFill>
                  <a:srgbClr val="00694C"/>
                </a:solidFill>
                <a:latin typeface="Raleway Bold"/>
                <a:ea typeface="Raleway Bold"/>
                <a:cs typeface="Raleway Bold"/>
                <a:sym typeface="Raleway Bold"/>
              </a:rPr>
              <a:t>[ID])</a:t>
            </a:r>
          </a:p>
          <a:p>
            <a:pPr algn="l">
              <a:lnSpc>
                <a:spcPts val="3698"/>
              </a:lnSpc>
              <a:spcBef>
                <a:spcPct val="0"/>
              </a:spcBef>
            </a:pPr>
            <a:r>
              <a:rPr lang="en-US" sz="2641" spc="-121" dirty="0">
                <a:solidFill>
                  <a:srgbClr val="00694C"/>
                </a:solidFill>
                <a:latin typeface="Raleway Bold"/>
                <a:ea typeface="Raleway Bold"/>
                <a:cs typeface="Raleway Bold"/>
                <a:sym typeface="Raleway Bold"/>
              </a:rPr>
              <a:t>                    )</a:t>
            </a:r>
          </a:p>
          <a:p>
            <a:pPr algn="l">
              <a:lnSpc>
                <a:spcPts val="3698"/>
              </a:lnSpc>
              <a:spcBef>
                <a:spcPct val="0"/>
              </a:spcBef>
            </a:pPr>
            <a:r>
              <a:rPr lang="en-US" sz="2641" spc="-121" dirty="0">
                <a:solidFill>
                  <a:srgbClr val="00694C"/>
                </a:solidFill>
                <a:latin typeface="Raleway Bold"/>
                <a:ea typeface="Raleway Bold"/>
                <a:cs typeface="Raleway Bold"/>
                <a:sym typeface="Raleway Bold"/>
              </a:rPr>
              <a:t>RETURN</a:t>
            </a:r>
          </a:p>
          <a:p>
            <a:pPr algn="l">
              <a:lnSpc>
                <a:spcPts val="3698"/>
              </a:lnSpc>
              <a:spcBef>
                <a:spcPct val="0"/>
              </a:spcBef>
            </a:pPr>
            <a:r>
              <a:rPr lang="en-US" sz="2641" spc="-121" dirty="0">
                <a:solidFill>
                  <a:srgbClr val="00694C"/>
                </a:solidFill>
                <a:latin typeface="Raleway Bold"/>
                <a:ea typeface="Raleway Bold"/>
                <a:cs typeface="Raleway Bold"/>
                <a:sym typeface="Raleway Bold"/>
              </a:rPr>
              <a:t>        IF(</a:t>
            </a:r>
          </a:p>
          <a:p>
            <a:pPr algn="l">
              <a:lnSpc>
                <a:spcPts val="3698"/>
              </a:lnSpc>
              <a:spcBef>
                <a:spcPct val="0"/>
              </a:spcBef>
            </a:pPr>
            <a:r>
              <a:rPr lang="en-US" sz="2641" spc="-121" dirty="0">
                <a:solidFill>
                  <a:srgbClr val="00694C"/>
                </a:solidFill>
                <a:latin typeface="Raleway Bold"/>
                <a:ea typeface="Raleway Bold"/>
                <a:cs typeface="Raleway Bold"/>
                <a:sym typeface="Raleway Bold"/>
              </a:rPr>
              <a:t>            ISBLANK(</a:t>
            </a:r>
            <a:r>
              <a:rPr lang="en-US" sz="2641" spc="-121" dirty="0" err="1">
                <a:solidFill>
                  <a:srgbClr val="00694C"/>
                </a:solidFill>
                <a:latin typeface="Raleway Bold"/>
                <a:ea typeface="Raleway Bold"/>
                <a:cs typeface="Raleway Bold"/>
                <a:sym typeface="Raleway Bold"/>
              </a:rPr>
              <a:t>ActualValue</a:t>
            </a:r>
            <a:r>
              <a:rPr lang="en-US" sz="2641" spc="-121" dirty="0">
                <a:solidFill>
                  <a:srgbClr val="00694C"/>
                </a:solidFill>
                <a:latin typeface="Raleway Bold"/>
                <a:ea typeface="Raleway Bold"/>
                <a:cs typeface="Raleway Bold"/>
                <a:sym typeface="Raleway Bold"/>
              </a:rPr>
              <a:t>),</a:t>
            </a:r>
          </a:p>
          <a:p>
            <a:pPr algn="l">
              <a:lnSpc>
                <a:spcPts val="3698"/>
              </a:lnSpc>
              <a:spcBef>
                <a:spcPct val="0"/>
              </a:spcBef>
            </a:pPr>
            <a:r>
              <a:rPr lang="en-US" sz="2641" spc="-121" dirty="0">
                <a:solidFill>
                  <a:srgbClr val="00694C"/>
                </a:solidFill>
                <a:latin typeface="Raleway Bold"/>
                <a:ea typeface="Raleway Bold"/>
                <a:cs typeface="Raleway Bold"/>
                <a:sym typeface="Raleway Bold"/>
              </a:rPr>
              <a:t>            "Not Done ",</a:t>
            </a:r>
          </a:p>
          <a:p>
            <a:pPr algn="l">
              <a:lnSpc>
                <a:spcPts val="3698"/>
              </a:lnSpc>
              <a:spcBef>
                <a:spcPct val="0"/>
              </a:spcBef>
            </a:pPr>
            <a:r>
              <a:rPr lang="en-US" sz="2641" spc="-121" dirty="0">
                <a:solidFill>
                  <a:srgbClr val="00694C"/>
                </a:solidFill>
                <a:latin typeface="Raleway Bold"/>
                <a:ea typeface="Raleway Bold"/>
                <a:cs typeface="Raleway Bold"/>
                <a:sym typeface="Raleway Bold"/>
              </a:rPr>
              <a:t>            IF(</a:t>
            </a:r>
          </a:p>
          <a:p>
            <a:pPr algn="l">
              <a:lnSpc>
                <a:spcPts val="3698"/>
              </a:lnSpc>
              <a:spcBef>
                <a:spcPct val="0"/>
              </a:spcBef>
            </a:pPr>
            <a:r>
              <a:rPr lang="en-US" sz="2641" spc="-121" dirty="0">
                <a:solidFill>
                  <a:srgbClr val="00694C"/>
                </a:solidFill>
                <a:latin typeface="Raleway Bold"/>
                <a:ea typeface="Raleway Bold"/>
                <a:cs typeface="Raleway Bold"/>
                <a:sym typeface="Raleway Bold"/>
              </a:rPr>
              <a:t>                </a:t>
            </a:r>
            <a:r>
              <a:rPr lang="en-US" sz="2641" spc="-121" dirty="0" err="1">
                <a:solidFill>
                  <a:srgbClr val="00694C"/>
                </a:solidFill>
                <a:latin typeface="Raleway Bold"/>
                <a:ea typeface="Raleway Bold"/>
                <a:cs typeface="Raleway Bold"/>
                <a:sym typeface="Raleway Bold"/>
              </a:rPr>
              <a:t>FactTarget</a:t>
            </a:r>
            <a:r>
              <a:rPr lang="en-US" sz="2641" spc="-121" dirty="0">
                <a:solidFill>
                  <a:srgbClr val="00694C"/>
                </a:solidFill>
                <a:latin typeface="Raleway Bold"/>
                <a:ea typeface="Raleway Bold"/>
                <a:cs typeface="Raleway Bold"/>
                <a:sym typeface="Raleway Bold"/>
              </a:rPr>
              <a:t>[</a:t>
            </a:r>
            <a:r>
              <a:rPr lang="en-US" sz="2641" spc="-121" dirty="0" err="1">
                <a:solidFill>
                  <a:srgbClr val="00694C"/>
                </a:solidFill>
                <a:latin typeface="Raleway Bold"/>
                <a:ea typeface="Raleway Bold"/>
                <a:cs typeface="Raleway Bold"/>
                <a:sym typeface="Raleway Bold"/>
              </a:rPr>
              <a:t>VisitTarget</a:t>
            </a:r>
            <a:r>
              <a:rPr lang="en-US" sz="2641" spc="-121" dirty="0">
                <a:solidFill>
                  <a:srgbClr val="00694C"/>
                </a:solidFill>
                <a:latin typeface="Raleway Bold"/>
                <a:ea typeface="Raleway Bold"/>
                <a:cs typeface="Raleway Bold"/>
                <a:sym typeface="Raleway Bold"/>
              </a:rPr>
              <a:t>]=</a:t>
            </a:r>
            <a:r>
              <a:rPr lang="en-US" sz="2641" spc="-121" dirty="0" err="1">
                <a:solidFill>
                  <a:srgbClr val="00694C"/>
                </a:solidFill>
                <a:latin typeface="Raleway Bold"/>
                <a:ea typeface="Raleway Bold"/>
                <a:cs typeface="Raleway Bold"/>
                <a:sym typeface="Raleway Bold"/>
              </a:rPr>
              <a:t>ActualValue</a:t>
            </a:r>
            <a:r>
              <a:rPr lang="en-US" sz="2641" spc="-121" dirty="0">
                <a:solidFill>
                  <a:srgbClr val="00694C"/>
                </a:solidFill>
                <a:latin typeface="Raleway Bold"/>
                <a:ea typeface="Raleway Bold"/>
                <a:cs typeface="Raleway Bold"/>
                <a:sym typeface="Raleway Bold"/>
              </a:rPr>
              <a:t>,</a:t>
            </a:r>
          </a:p>
          <a:p>
            <a:pPr algn="l">
              <a:lnSpc>
                <a:spcPts val="3698"/>
              </a:lnSpc>
              <a:spcBef>
                <a:spcPct val="0"/>
              </a:spcBef>
            </a:pPr>
            <a:r>
              <a:rPr lang="en-US" sz="2641" spc="-121" dirty="0">
                <a:solidFill>
                  <a:srgbClr val="00694C"/>
                </a:solidFill>
                <a:latin typeface="Raleway Bold"/>
                <a:ea typeface="Raleway Bold"/>
                <a:cs typeface="Raleway Bold"/>
                <a:sym typeface="Raleway Bold"/>
              </a:rPr>
              <a:t>                "According To Plan",</a:t>
            </a:r>
          </a:p>
          <a:p>
            <a:pPr algn="l">
              <a:lnSpc>
                <a:spcPts val="3698"/>
              </a:lnSpc>
              <a:spcBef>
                <a:spcPct val="0"/>
              </a:spcBef>
            </a:pPr>
            <a:r>
              <a:rPr lang="en-US" sz="2641" spc="-121" dirty="0">
                <a:solidFill>
                  <a:srgbClr val="00694C"/>
                </a:solidFill>
                <a:latin typeface="Raleway Bold"/>
                <a:ea typeface="Raleway Bold"/>
                <a:cs typeface="Raleway Bold"/>
                <a:sym typeface="Raleway Bold"/>
              </a:rPr>
              <a:t>                IF(</a:t>
            </a:r>
          </a:p>
          <a:p>
            <a:pPr algn="l">
              <a:lnSpc>
                <a:spcPts val="3698"/>
              </a:lnSpc>
              <a:spcBef>
                <a:spcPct val="0"/>
              </a:spcBef>
            </a:pPr>
            <a:r>
              <a:rPr lang="en-US" sz="2641" spc="-121" dirty="0">
                <a:solidFill>
                  <a:srgbClr val="00694C"/>
                </a:solidFill>
                <a:latin typeface="Raleway Bold"/>
                <a:ea typeface="Raleway Bold"/>
                <a:cs typeface="Raleway Bold"/>
                <a:sym typeface="Raleway Bold"/>
              </a:rPr>
              <a:t>                    </a:t>
            </a:r>
            <a:r>
              <a:rPr lang="en-US" sz="2641" spc="-121" dirty="0" err="1">
                <a:solidFill>
                  <a:srgbClr val="00694C"/>
                </a:solidFill>
                <a:latin typeface="Raleway Bold"/>
                <a:ea typeface="Raleway Bold"/>
                <a:cs typeface="Raleway Bold"/>
                <a:sym typeface="Raleway Bold"/>
              </a:rPr>
              <a:t>FactTarget</a:t>
            </a:r>
            <a:r>
              <a:rPr lang="en-US" sz="2641" spc="-121" dirty="0">
                <a:solidFill>
                  <a:srgbClr val="00694C"/>
                </a:solidFill>
                <a:latin typeface="Raleway Bold"/>
                <a:ea typeface="Raleway Bold"/>
                <a:cs typeface="Raleway Bold"/>
                <a:sym typeface="Raleway Bold"/>
              </a:rPr>
              <a:t>[</a:t>
            </a:r>
            <a:r>
              <a:rPr lang="en-US" sz="2641" spc="-121" dirty="0" err="1">
                <a:solidFill>
                  <a:srgbClr val="00694C"/>
                </a:solidFill>
                <a:latin typeface="Raleway Bold"/>
                <a:ea typeface="Raleway Bold"/>
                <a:cs typeface="Raleway Bold"/>
                <a:sym typeface="Raleway Bold"/>
              </a:rPr>
              <a:t>VisitTarget</a:t>
            </a:r>
            <a:r>
              <a:rPr lang="en-US" sz="2641" spc="-121" dirty="0">
                <a:solidFill>
                  <a:srgbClr val="00694C"/>
                </a:solidFill>
                <a:latin typeface="Raleway Bold"/>
                <a:ea typeface="Raleway Bold"/>
                <a:cs typeface="Raleway Bold"/>
                <a:sym typeface="Raleway Bold"/>
              </a:rPr>
              <a:t>]&lt;</a:t>
            </a:r>
            <a:r>
              <a:rPr lang="en-US" sz="2641" spc="-121" dirty="0" err="1">
                <a:solidFill>
                  <a:srgbClr val="00694C"/>
                </a:solidFill>
                <a:latin typeface="Raleway Bold"/>
                <a:ea typeface="Raleway Bold"/>
                <a:cs typeface="Raleway Bold"/>
                <a:sym typeface="Raleway Bold"/>
              </a:rPr>
              <a:t>ActualValue</a:t>
            </a:r>
            <a:r>
              <a:rPr lang="en-US" sz="2641" spc="-121" dirty="0">
                <a:solidFill>
                  <a:srgbClr val="00694C"/>
                </a:solidFill>
                <a:latin typeface="Raleway Bold"/>
                <a:ea typeface="Raleway Bold"/>
                <a:cs typeface="Raleway Bold"/>
                <a:sym typeface="Raleway Bold"/>
              </a:rPr>
              <a:t>,</a:t>
            </a:r>
          </a:p>
          <a:p>
            <a:pPr algn="l">
              <a:lnSpc>
                <a:spcPts val="3698"/>
              </a:lnSpc>
              <a:spcBef>
                <a:spcPct val="0"/>
              </a:spcBef>
            </a:pPr>
            <a:r>
              <a:rPr lang="en-US" sz="2641" spc="-121" dirty="0">
                <a:solidFill>
                  <a:srgbClr val="00694C"/>
                </a:solidFill>
                <a:latin typeface="Raleway Bold"/>
                <a:ea typeface="Raleway Bold"/>
                <a:cs typeface="Raleway Bold"/>
                <a:sym typeface="Raleway Bold"/>
              </a:rPr>
              <a:t>                    " More Than Plan",</a:t>
            </a:r>
          </a:p>
          <a:p>
            <a:pPr algn="l">
              <a:lnSpc>
                <a:spcPts val="3698"/>
              </a:lnSpc>
              <a:spcBef>
                <a:spcPct val="0"/>
              </a:spcBef>
            </a:pPr>
            <a:r>
              <a:rPr lang="en-US" sz="2641" spc="-121" dirty="0">
                <a:solidFill>
                  <a:srgbClr val="00694C"/>
                </a:solidFill>
                <a:latin typeface="Raleway Bold"/>
                <a:ea typeface="Raleway Bold"/>
                <a:cs typeface="Raleway Bold"/>
                <a:sym typeface="Raleway Bold"/>
              </a:rPr>
              <a:t>                    "Less Than Plan"</a:t>
            </a:r>
          </a:p>
          <a:p>
            <a:pPr algn="l">
              <a:lnSpc>
                <a:spcPts val="3698"/>
              </a:lnSpc>
              <a:spcBef>
                <a:spcPct val="0"/>
              </a:spcBef>
            </a:pPr>
            <a:r>
              <a:rPr lang="en-US" sz="2641" spc="-121" dirty="0">
                <a:solidFill>
                  <a:srgbClr val="00694C"/>
                </a:solidFill>
                <a:latin typeface="Raleway Bold"/>
                <a:ea typeface="Raleway Bold"/>
                <a:cs typeface="Raleway Bold"/>
                <a:sym typeface="Raleway Bold"/>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4254217" y="2963605"/>
            <a:ext cx="9779565" cy="1249343"/>
          </a:xfrm>
          <a:prstGeom prst="rect">
            <a:avLst/>
          </a:prstGeom>
        </p:spPr>
        <p:txBody>
          <a:bodyPr lIns="0" tIns="0" rIns="0" bIns="0" rtlCol="0" anchor="t">
            <a:spAutoFit/>
          </a:bodyPr>
          <a:lstStyle/>
          <a:p>
            <a:pPr marL="0" lvl="1" indent="0" algn="ctr">
              <a:lnSpc>
                <a:spcPts val="9037"/>
              </a:lnSpc>
            </a:pPr>
            <a:r>
              <a:rPr lang="en-US" sz="10041" spc="-461" dirty="0">
                <a:solidFill>
                  <a:srgbClr val="00694C"/>
                </a:solidFill>
                <a:latin typeface="Raleway Medium"/>
                <a:ea typeface="Raleway Medium"/>
                <a:cs typeface="Raleway Medium"/>
                <a:sym typeface="Raleway Medium"/>
              </a:rPr>
              <a:t>Question 4</a:t>
            </a:r>
          </a:p>
        </p:txBody>
      </p:sp>
      <p:sp>
        <p:nvSpPr>
          <p:cNvPr id="5" name="TextBox 5"/>
          <p:cNvSpPr txBox="1"/>
          <p:nvPr/>
        </p:nvSpPr>
        <p:spPr>
          <a:xfrm>
            <a:off x="3344453" y="4506595"/>
            <a:ext cx="11599094" cy="4885055"/>
          </a:xfrm>
          <a:prstGeom prst="rect">
            <a:avLst/>
          </a:prstGeom>
        </p:spPr>
        <p:txBody>
          <a:bodyPr lIns="0" tIns="0" rIns="0" bIns="0" rtlCol="0" anchor="t">
            <a:spAutoFit/>
          </a:bodyPr>
          <a:lstStyle/>
          <a:p>
            <a:pPr algn="l">
              <a:lnSpc>
                <a:spcPts val="3359"/>
              </a:lnSpc>
            </a:pPr>
            <a:endParaRPr dirty="0"/>
          </a:p>
          <a:p>
            <a:pPr algn="l">
              <a:lnSpc>
                <a:spcPts val="3359"/>
              </a:lnSpc>
            </a:pPr>
            <a:endParaRPr dirty="0"/>
          </a:p>
          <a:p>
            <a:pPr algn="just">
              <a:lnSpc>
                <a:spcPts val="3359"/>
              </a:lnSpc>
            </a:pPr>
            <a:r>
              <a:rPr lang="en-US" sz="2400" dirty="0">
                <a:solidFill>
                  <a:srgbClr val="00694C"/>
                </a:solidFill>
                <a:latin typeface="Raleway Bold"/>
                <a:ea typeface="Raleway Bold"/>
                <a:cs typeface="Raleway Bold"/>
                <a:sym typeface="Raleway Bold"/>
              </a:rPr>
              <a:t>We have visits that are outside the plan, and therefore, no grade has been assigned to them. Additionally, there are rows in the plan that do not have a grade, and as previously mentioned, these should be replaced with grade C.</a:t>
            </a:r>
          </a:p>
          <a:p>
            <a:pPr algn="just">
              <a:lnSpc>
                <a:spcPts val="3359"/>
              </a:lnSpc>
            </a:pPr>
            <a:endParaRPr lang="en-US" sz="2400" dirty="0">
              <a:solidFill>
                <a:srgbClr val="00694C"/>
              </a:solidFill>
              <a:latin typeface="Raleway Bold"/>
              <a:ea typeface="Raleway Bold"/>
              <a:cs typeface="Raleway Bold"/>
              <a:sym typeface="Raleway Bold"/>
            </a:endParaRPr>
          </a:p>
          <a:p>
            <a:pPr algn="just">
              <a:lnSpc>
                <a:spcPts val="3359"/>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spcBef>
                <a:spcPct val="0"/>
              </a:spcBef>
            </a:pPr>
            <a:endParaRPr lang="en-US" sz="2400" dirty="0">
              <a:solidFill>
                <a:srgbClr val="00694C"/>
              </a:solidFill>
              <a:latin typeface="Raleway Bold"/>
              <a:ea typeface="Raleway Bold"/>
              <a:cs typeface="Raleway Bold"/>
              <a:sym typeface="Raleway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2" name="Group 2"/>
          <p:cNvGrpSpPr/>
          <p:nvPr/>
        </p:nvGrpSpPr>
        <p:grpSpPr>
          <a:xfrm>
            <a:off x="9247395" y="2958361"/>
            <a:ext cx="6253164" cy="5841351"/>
            <a:chOff x="0" y="0"/>
            <a:chExt cx="1394172" cy="1302357"/>
          </a:xfrm>
        </p:grpSpPr>
        <p:sp>
          <p:nvSpPr>
            <p:cNvPr id="3" name="Freeform 3"/>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787441" y="2958361"/>
            <a:ext cx="6253164" cy="5841351"/>
            <a:chOff x="0" y="0"/>
            <a:chExt cx="1394172" cy="1302357"/>
          </a:xfrm>
        </p:grpSpPr>
        <p:sp>
          <p:nvSpPr>
            <p:cNvPr id="6" name="Freeform 6"/>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sp>
        <p:sp>
          <p:nvSpPr>
            <p:cNvPr id="7" name="TextBox 7"/>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3075840" y="1491575"/>
            <a:ext cx="11929530" cy="7616920"/>
          </a:xfrm>
          <a:custGeom>
            <a:avLst/>
            <a:gdLst/>
            <a:ahLst/>
            <a:cxnLst/>
            <a:rect l="l" t="t" r="r" b="b"/>
            <a:pathLst>
              <a:path w="11929530" h="7616920">
                <a:moveTo>
                  <a:pt x="0" y="0"/>
                </a:moveTo>
                <a:lnTo>
                  <a:pt x="11929530" y="0"/>
                </a:lnTo>
                <a:lnTo>
                  <a:pt x="11929530" y="7616920"/>
                </a:lnTo>
                <a:lnTo>
                  <a:pt x="0" y="7616920"/>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4254217" y="2963605"/>
            <a:ext cx="9779565" cy="1249343"/>
          </a:xfrm>
          <a:prstGeom prst="rect">
            <a:avLst/>
          </a:prstGeom>
        </p:spPr>
        <p:txBody>
          <a:bodyPr lIns="0" tIns="0" rIns="0" bIns="0" rtlCol="0" anchor="t">
            <a:spAutoFit/>
          </a:bodyPr>
          <a:lstStyle/>
          <a:p>
            <a:pPr marL="0" lvl="1" indent="0" algn="ctr">
              <a:lnSpc>
                <a:spcPts val="9037"/>
              </a:lnSpc>
            </a:pPr>
            <a:r>
              <a:rPr lang="en-US" sz="10041" spc="-461" dirty="0">
                <a:solidFill>
                  <a:srgbClr val="00694C"/>
                </a:solidFill>
                <a:latin typeface="Raleway Medium"/>
                <a:ea typeface="Raleway Medium"/>
                <a:cs typeface="Raleway Medium"/>
                <a:sym typeface="Raleway Medium"/>
              </a:rPr>
              <a:t>Question 5</a:t>
            </a:r>
          </a:p>
        </p:txBody>
      </p:sp>
      <p:sp>
        <p:nvSpPr>
          <p:cNvPr id="5" name="TextBox 5"/>
          <p:cNvSpPr txBox="1"/>
          <p:nvPr/>
        </p:nvSpPr>
        <p:spPr>
          <a:xfrm>
            <a:off x="3344453" y="4506595"/>
            <a:ext cx="11599094" cy="5723255"/>
          </a:xfrm>
          <a:prstGeom prst="rect">
            <a:avLst/>
          </a:prstGeom>
        </p:spPr>
        <p:txBody>
          <a:bodyPr lIns="0" tIns="0" rIns="0" bIns="0" rtlCol="0" anchor="t">
            <a:spAutoFit/>
          </a:bodyPr>
          <a:lstStyle/>
          <a:p>
            <a:pPr algn="l">
              <a:lnSpc>
                <a:spcPts val="3359"/>
              </a:lnSpc>
            </a:pPr>
            <a:endParaRPr dirty="0"/>
          </a:p>
          <a:p>
            <a:pPr algn="l">
              <a:lnSpc>
                <a:spcPts val="3359"/>
              </a:lnSpc>
            </a:pPr>
            <a:endParaRPr dirty="0"/>
          </a:p>
          <a:p>
            <a:pPr algn="just">
              <a:lnSpc>
                <a:spcPts val="3359"/>
              </a:lnSpc>
            </a:pPr>
            <a:r>
              <a:rPr lang="en-US" sz="2400" dirty="0">
                <a:solidFill>
                  <a:srgbClr val="00694C"/>
                </a:solidFill>
                <a:latin typeface="Raleway Bold"/>
                <a:ea typeface="Raleway Bold"/>
                <a:cs typeface="Raleway Bold"/>
                <a:sym typeface="Raleway Bold"/>
              </a:rPr>
              <a:t>Can you, based on the data and the rows that have grades, find a grade as close to reality as possible for these null grades, both in the visits and in the targets?</a:t>
            </a:r>
          </a:p>
          <a:p>
            <a:pPr algn="just">
              <a:lnSpc>
                <a:spcPts val="3359"/>
              </a:lnSpc>
            </a:pPr>
            <a:endParaRPr lang="en-US" sz="2400" dirty="0">
              <a:solidFill>
                <a:srgbClr val="00694C"/>
              </a:solidFill>
              <a:latin typeface="Raleway Bold"/>
              <a:ea typeface="Raleway Bold"/>
              <a:cs typeface="Raleway Bold"/>
              <a:sym typeface="Raleway Bold"/>
            </a:endParaRPr>
          </a:p>
          <a:p>
            <a:pPr algn="just">
              <a:lnSpc>
                <a:spcPts val="3359"/>
              </a:lnSpc>
            </a:pPr>
            <a:endParaRPr lang="en-US" sz="2400" dirty="0">
              <a:solidFill>
                <a:srgbClr val="00694C"/>
              </a:solidFill>
              <a:latin typeface="Raleway Bold"/>
              <a:ea typeface="Raleway Bold"/>
              <a:cs typeface="Raleway Bold"/>
              <a:sym typeface="Raleway Bold"/>
            </a:endParaRPr>
          </a:p>
          <a:p>
            <a:pPr algn="just">
              <a:lnSpc>
                <a:spcPts val="3359"/>
              </a:lnSpc>
            </a:pPr>
            <a:endParaRPr lang="en-US" sz="2400" dirty="0">
              <a:solidFill>
                <a:srgbClr val="00694C"/>
              </a:solidFill>
              <a:latin typeface="Raleway Bold"/>
              <a:ea typeface="Raleway Bold"/>
              <a:cs typeface="Raleway Bold"/>
              <a:sym typeface="Raleway Bold"/>
            </a:endParaRPr>
          </a:p>
          <a:p>
            <a:pPr algn="just">
              <a:lnSpc>
                <a:spcPts val="3359"/>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spcBef>
                <a:spcPct val="0"/>
              </a:spcBef>
            </a:pPr>
            <a:endParaRPr lang="en-US" sz="2400" dirty="0">
              <a:solidFill>
                <a:srgbClr val="00694C"/>
              </a:solidFill>
              <a:latin typeface="Raleway Bold"/>
              <a:ea typeface="Raleway Bold"/>
              <a:cs typeface="Raleway Bold"/>
              <a:sym typeface="Raleway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2" name="Group 2"/>
          <p:cNvGrpSpPr/>
          <p:nvPr/>
        </p:nvGrpSpPr>
        <p:grpSpPr>
          <a:xfrm>
            <a:off x="2787441" y="2958361"/>
            <a:ext cx="6253164" cy="5841351"/>
            <a:chOff x="0" y="0"/>
            <a:chExt cx="1394172" cy="1302357"/>
          </a:xfrm>
        </p:grpSpPr>
        <p:sp>
          <p:nvSpPr>
            <p:cNvPr id="3" name="Freeform 3"/>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96619" y="392962"/>
            <a:ext cx="12180094" cy="9434401"/>
          </a:xfrm>
          <a:prstGeom prst="rect">
            <a:avLst/>
          </a:prstGeom>
        </p:spPr>
        <p:txBody>
          <a:bodyPr lIns="0" tIns="0" rIns="0" bIns="0" rtlCol="0" anchor="t">
            <a:spAutoFit/>
          </a:bodyPr>
          <a:lstStyle/>
          <a:p>
            <a:pPr algn="l">
              <a:lnSpc>
                <a:spcPts val="3418"/>
              </a:lnSpc>
              <a:spcBef>
                <a:spcPct val="0"/>
              </a:spcBef>
            </a:pPr>
            <a:r>
              <a:rPr lang="en-US" sz="2441" spc="-112" dirty="0" err="1">
                <a:solidFill>
                  <a:srgbClr val="00694C"/>
                </a:solidFill>
                <a:latin typeface="Raleway Bold"/>
                <a:ea typeface="Raleway Bold"/>
                <a:cs typeface="Raleway Bold"/>
                <a:sym typeface="Raleway Bold"/>
              </a:rPr>
              <a:t>DrGrade</a:t>
            </a:r>
            <a:r>
              <a:rPr lang="en-US" sz="2441" spc="-112" dirty="0">
                <a:solidFill>
                  <a:srgbClr val="00694C"/>
                </a:solidFill>
                <a:latin typeface="Raleway Bold"/>
                <a:ea typeface="Raleway Bold"/>
                <a:cs typeface="Raleway Bold"/>
                <a:sym typeface="Raleway Bold"/>
              </a:rPr>
              <a:t> = </a:t>
            </a:r>
          </a:p>
          <a:p>
            <a:pPr algn="l">
              <a:lnSpc>
                <a:spcPts val="3418"/>
              </a:lnSpc>
              <a:spcBef>
                <a:spcPct val="0"/>
              </a:spcBef>
            </a:pPr>
            <a:r>
              <a:rPr lang="en-US" sz="2441" spc="-112" dirty="0">
                <a:solidFill>
                  <a:srgbClr val="00694C"/>
                </a:solidFill>
                <a:latin typeface="Raleway Bold"/>
                <a:ea typeface="Raleway Bold"/>
                <a:cs typeface="Raleway Bold"/>
                <a:sym typeface="Raleway Bold"/>
              </a:rPr>
              <a:t>VAR </a:t>
            </a:r>
            <a:r>
              <a:rPr lang="en-US" sz="2441" spc="-112" dirty="0" err="1">
                <a:solidFill>
                  <a:srgbClr val="00694C"/>
                </a:solidFill>
                <a:latin typeface="Raleway Bold"/>
                <a:ea typeface="Raleway Bold"/>
                <a:cs typeface="Raleway Bold"/>
                <a:sym typeface="Raleway Bold"/>
              </a:rPr>
              <a:t>ModeValue</a:t>
            </a:r>
            <a:r>
              <a:rPr lang="en-US" sz="2441" spc="-112" dirty="0">
                <a:solidFill>
                  <a:srgbClr val="00694C"/>
                </a:solidFill>
                <a:latin typeface="Raleway Bold"/>
                <a:ea typeface="Raleway Bold"/>
                <a:cs typeface="Raleway Bold"/>
                <a:sym typeface="Raleway Bold"/>
              </a:rPr>
              <a:t> =</a:t>
            </a:r>
          </a:p>
          <a:p>
            <a:pPr algn="l">
              <a:lnSpc>
                <a:spcPts val="3418"/>
              </a:lnSpc>
              <a:spcBef>
                <a:spcPct val="0"/>
              </a:spcBef>
            </a:pPr>
            <a:r>
              <a:rPr lang="en-US" sz="2441" spc="-112" dirty="0">
                <a:solidFill>
                  <a:srgbClr val="00694C"/>
                </a:solidFill>
                <a:latin typeface="Raleway Bold"/>
                <a:ea typeface="Raleway Bold"/>
                <a:cs typeface="Raleway Bold"/>
                <a:sym typeface="Raleway Bold"/>
              </a:rPr>
              <a:t>    CALCULATE(</a:t>
            </a:r>
          </a:p>
          <a:p>
            <a:pPr algn="l">
              <a:lnSpc>
                <a:spcPts val="3418"/>
              </a:lnSpc>
              <a:spcBef>
                <a:spcPct val="0"/>
              </a:spcBef>
            </a:pPr>
            <a:r>
              <a:rPr lang="en-US" sz="2441" spc="-112" dirty="0">
                <a:solidFill>
                  <a:srgbClr val="00694C"/>
                </a:solidFill>
                <a:latin typeface="Raleway Bold"/>
                <a:ea typeface="Raleway Bold"/>
                <a:cs typeface="Raleway Bold"/>
                <a:sym typeface="Raleway Bold"/>
              </a:rPr>
              <a:t>        FIRSTNONBLANK(</a:t>
            </a:r>
            <a:r>
              <a:rPr lang="en-US" sz="2441" spc="-112" dirty="0" err="1">
                <a:solidFill>
                  <a:srgbClr val="00694C"/>
                </a:solidFill>
                <a:latin typeface="Raleway Bold"/>
                <a:ea typeface="Raleway Bold"/>
                <a:cs typeface="Raleway Bold"/>
                <a:sym typeface="Raleway Bold"/>
              </a:rPr>
              <a:t>FactTarget</a:t>
            </a:r>
            <a:r>
              <a:rPr lang="en-US" sz="2441" spc="-112" dirty="0">
                <a:solidFill>
                  <a:srgbClr val="00694C"/>
                </a:solidFill>
                <a:latin typeface="Raleway Bold"/>
                <a:ea typeface="Raleway Bold"/>
                <a:cs typeface="Raleway Bold"/>
                <a:sym typeface="Raleway Bold"/>
              </a:rPr>
              <a:t>[Grade], 1),</a:t>
            </a:r>
          </a:p>
          <a:p>
            <a:pPr algn="l">
              <a:lnSpc>
                <a:spcPts val="3418"/>
              </a:lnSpc>
              <a:spcBef>
                <a:spcPct val="0"/>
              </a:spcBef>
            </a:pPr>
            <a:r>
              <a:rPr lang="en-US" sz="2441" spc="-112" dirty="0">
                <a:solidFill>
                  <a:srgbClr val="00694C"/>
                </a:solidFill>
                <a:latin typeface="Raleway Bold"/>
                <a:ea typeface="Raleway Bold"/>
                <a:cs typeface="Raleway Bold"/>
                <a:sym typeface="Raleway Bold"/>
              </a:rPr>
              <a:t>        FILTER(</a:t>
            </a:r>
          </a:p>
          <a:p>
            <a:pPr algn="l">
              <a:lnSpc>
                <a:spcPts val="3418"/>
              </a:lnSpc>
              <a:spcBef>
                <a:spcPct val="0"/>
              </a:spcBef>
            </a:pPr>
            <a:r>
              <a:rPr lang="en-US" sz="2441" spc="-112" dirty="0">
                <a:solidFill>
                  <a:srgbClr val="00694C"/>
                </a:solidFill>
                <a:latin typeface="Raleway Bold"/>
                <a:ea typeface="Raleway Bold"/>
                <a:cs typeface="Raleway Bold"/>
                <a:sym typeface="Raleway Bold"/>
              </a:rPr>
              <a:t>            </a:t>
            </a:r>
            <a:r>
              <a:rPr lang="en-US" sz="2441" spc="-112" dirty="0" err="1">
                <a:solidFill>
                  <a:srgbClr val="00694C"/>
                </a:solidFill>
                <a:latin typeface="Raleway Bold"/>
                <a:ea typeface="Raleway Bold"/>
                <a:cs typeface="Raleway Bold"/>
                <a:sym typeface="Raleway Bold"/>
              </a:rPr>
              <a:t>FactTarget</a:t>
            </a:r>
            <a:r>
              <a:rPr lang="en-US" sz="2441" spc="-112" dirty="0">
                <a:solidFill>
                  <a:srgbClr val="00694C"/>
                </a:solidFill>
                <a:latin typeface="Raleway Bold"/>
                <a:ea typeface="Raleway Bold"/>
                <a:cs typeface="Raleway Bold"/>
                <a:sym typeface="Raleway Bold"/>
              </a:rPr>
              <a:t>,</a:t>
            </a:r>
          </a:p>
          <a:p>
            <a:pPr algn="l">
              <a:lnSpc>
                <a:spcPts val="3418"/>
              </a:lnSpc>
              <a:spcBef>
                <a:spcPct val="0"/>
              </a:spcBef>
            </a:pPr>
            <a:r>
              <a:rPr lang="en-US" sz="2441" spc="-112" dirty="0">
                <a:solidFill>
                  <a:srgbClr val="00694C"/>
                </a:solidFill>
                <a:latin typeface="Raleway Bold"/>
                <a:ea typeface="Raleway Bold"/>
                <a:cs typeface="Raleway Bold"/>
                <a:sym typeface="Raleway Bold"/>
              </a:rPr>
              <a:t>            </a:t>
            </a:r>
            <a:r>
              <a:rPr lang="en-US" sz="2441" spc="-112" dirty="0" err="1">
                <a:solidFill>
                  <a:srgbClr val="00694C"/>
                </a:solidFill>
                <a:latin typeface="Raleway Bold"/>
                <a:ea typeface="Raleway Bold"/>
                <a:cs typeface="Raleway Bold"/>
                <a:sym typeface="Raleway Bold"/>
              </a:rPr>
              <a:t>FactTarget</a:t>
            </a:r>
            <a:r>
              <a:rPr lang="en-US" sz="2441" spc="-112" dirty="0">
                <a:solidFill>
                  <a:srgbClr val="00694C"/>
                </a:solidFill>
                <a:latin typeface="Raleway Bold"/>
                <a:ea typeface="Raleway Bold"/>
                <a:cs typeface="Raleway Bold"/>
                <a:sym typeface="Raleway Bold"/>
              </a:rPr>
              <a:t>[Grade] &lt;&gt; BLANK()</a:t>
            </a:r>
          </a:p>
          <a:p>
            <a:pPr algn="l">
              <a:lnSpc>
                <a:spcPts val="3418"/>
              </a:lnSpc>
              <a:spcBef>
                <a:spcPct val="0"/>
              </a:spcBef>
            </a:pPr>
            <a:r>
              <a:rPr lang="en-US" sz="2441" spc="-112" dirty="0">
                <a:solidFill>
                  <a:srgbClr val="00694C"/>
                </a:solidFill>
                <a:latin typeface="Raleway Bold"/>
                <a:ea typeface="Raleway Bold"/>
                <a:cs typeface="Raleway Bold"/>
                <a:sym typeface="Raleway Bold"/>
              </a:rPr>
              <a:t>        ),</a:t>
            </a:r>
          </a:p>
          <a:p>
            <a:pPr algn="l">
              <a:lnSpc>
                <a:spcPts val="3418"/>
              </a:lnSpc>
              <a:spcBef>
                <a:spcPct val="0"/>
              </a:spcBef>
            </a:pPr>
            <a:r>
              <a:rPr lang="en-US" sz="2441" spc="-112" dirty="0">
                <a:solidFill>
                  <a:srgbClr val="00694C"/>
                </a:solidFill>
                <a:latin typeface="Raleway Bold"/>
                <a:ea typeface="Raleway Bold"/>
                <a:cs typeface="Raleway Bold"/>
                <a:sym typeface="Raleway Bold"/>
              </a:rPr>
              <a:t>        TOPN(</a:t>
            </a:r>
          </a:p>
          <a:p>
            <a:pPr algn="l">
              <a:lnSpc>
                <a:spcPts val="3418"/>
              </a:lnSpc>
              <a:spcBef>
                <a:spcPct val="0"/>
              </a:spcBef>
            </a:pPr>
            <a:r>
              <a:rPr lang="en-US" sz="2441" spc="-112" dirty="0">
                <a:solidFill>
                  <a:srgbClr val="00694C"/>
                </a:solidFill>
                <a:latin typeface="Raleway Bold"/>
                <a:ea typeface="Raleway Bold"/>
                <a:cs typeface="Raleway Bold"/>
                <a:sym typeface="Raleway Bold"/>
              </a:rPr>
              <a:t>            1,</a:t>
            </a:r>
          </a:p>
          <a:p>
            <a:pPr algn="l">
              <a:lnSpc>
                <a:spcPts val="3418"/>
              </a:lnSpc>
              <a:spcBef>
                <a:spcPct val="0"/>
              </a:spcBef>
            </a:pPr>
            <a:r>
              <a:rPr lang="en-US" sz="2441" spc="-112" dirty="0">
                <a:solidFill>
                  <a:srgbClr val="00694C"/>
                </a:solidFill>
                <a:latin typeface="Raleway Bold"/>
                <a:ea typeface="Raleway Bold"/>
                <a:cs typeface="Raleway Bold"/>
                <a:sym typeface="Raleway Bold"/>
              </a:rPr>
              <a:t>            VALUES(</a:t>
            </a:r>
            <a:r>
              <a:rPr lang="en-US" sz="2441" spc="-112" dirty="0" err="1">
                <a:solidFill>
                  <a:srgbClr val="00694C"/>
                </a:solidFill>
                <a:latin typeface="Raleway Bold"/>
                <a:ea typeface="Raleway Bold"/>
                <a:cs typeface="Raleway Bold"/>
                <a:sym typeface="Raleway Bold"/>
              </a:rPr>
              <a:t>FactTarget</a:t>
            </a:r>
            <a:r>
              <a:rPr lang="en-US" sz="2441" spc="-112" dirty="0">
                <a:solidFill>
                  <a:srgbClr val="00694C"/>
                </a:solidFill>
                <a:latin typeface="Raleway Bold"/>
                <a:ea typeface="Raleway Bold"/>
                <a:cs typeface="Raleway Bold"/>
                <a:sym typeface="Raleway Bold"/>
              </a:rPr>
              <a:t>[Grade]),</a:t>
            </a:r>
          </a:p>
          <a:p>
            <a:pPr algn="l">
              <a:lnSpc>
                <a:spcPts val="3418"/>
              </a:lnSpc>
              <a:spcBef>
                <a:spcPct val="0"/>
              </a:spcBef>
            </a:pPr>
            <a:r>
              <a:rPr lang="en-US" sz="2441" spc="-112" dirty="0">
                <a:solidFill>
                  <a:srgbClr val="00694C"/>
                </a:solidFill>
                <a:latin typeface="Raleway Bold"/>
                <a:ea typeface="Raleway Bold"/>
                <a:cs typeface="Raleway Bold"/>
                <a:sym typeface="Raleway Bold"/>
              </a:rPr>
              <a:t>            COUNTROWS(FILTER(</a:t>
            </a:r>
            <a:r>
              <a:rPr lang="en-US" sz="2441" spc="-112" dirty="0" err="1">
                <a:solidFill>
                  <a:srgbClr val="00694C"/>
                </a:solidFill>
                <a:latin typeface="Raleway Bold"/>
                <a:ea typeface="Raleway Bold"/>
                <a:cs typeface="Raleway Bold"/>
                <a:sym typeface="Raleway Bold"/>
              </a:rPr>
              <a:t>FactTarget</a:t>
            </a:r>
            <a:r>
              <a:rPr lang="en-US" sz="2441" spc="-112" dirty="0">
                <a:solidFill>
                  <a:srgbClr val="00694C"/>
                </a:solidFill>
                <a:latin typeface="Raleway Bold"/>
                <a:ea typeface="Raleway Bold"/>
                <a:cs typeface="Raleway Bold"/>
                <a:sym typeface="Raleway Bold"/>
              </a:rPr>
              <a:t>, </a:t>
            </a:r>
            <a:r>
              <a:rPr lang="en-US" sz="2441" spc="-112" dirty="0" err="1">
                <a:solidFill>
                  <a:srgbClr val="00694C"/>
                </a:solidFill>
                <a:latin typeface="Raleway Bold"/>
                <a:ea typeface="Raleway Bold"/>
                <a:cs typeface="Raleway Bold"/>
                <a:sym typeface="Raleway Bold"/>
              </a:rPr>
              <a:t>FactTarget</a:t>
            </a:r>
            <a:r>
              <a:rPr lang="en-US" sz="2441" spc="-112" dirty="0">
                <a:solidFill>
                  <a:srgbClr val="00694C"/>
                </a:solidFill>
                <a:latin typeface="Raleway Bold"/>
                <a:ea typeface="Raleway Bold"/>
                <a:cs typeface="Raleway Bold"/>
                <a:sym typeface="Raleway Bold"/>
              </a:rPr>
              <a:t>[Grade] = EARLIER(</a:t>
            </a:r>
            <a:r>
              <a:rPr lang="en-US" sz="2441" spc="-112" dirty="0" err="1">
                <a:solidFill>
                  <a:srgbClr val="00694C"/>
                </a:solidFill>
                <a:latin typeface="Raleway Bold"/>
                <a:ea typeface="Raleway Bold"/>
                <a:cs typeface="Raleway Bold"/>
                <a:sym typeface="Raleway Bold"/>
              </a:rPr>
              <a:t>FactTarget</a:t>
            </a:r>
            <a:r>
              <a:rPr lang="en-US" sz="2441" spc="-112" dirty="0">
                <a:solidFill>
                  <a:srgbClr val="00694C"/>
                </a:solidFill>
                <a:latin typeface="Raleway Bold"/>
                <a:ea typeface="Raleway Bold"/>
                <a:cs typeface="Raleway Bold"/>
                <a:sym typeface="Raleway Bold"/>
              </a:rPr>
              <a:t>[Grade]))),</a:t>
            </a:r>
          </a:p>
          <a:p>
            <a:pPr algn="l">
              <a:lnSpc>
                <a:spcPts val="3418"/>
              </a:lnSpc>
              <a:spcBef>
                <a:spcPct val="0"/>
              </a:spcBef>
            </a:pPr>
            <a:r>
              <a:rPr lang="en-US" sz="2441" spc="-112" dirty="0">
                <a:solidFill>
                  <a:srgbClr val="00694C"/>
                </a:solidFill>
                <a:latin typeface="Raleway Bold"/>
                <a:ea typeface="Raleway Bold"/>
                <a:cs typeface="Raleway Bold"/>
                <a:sym typeface="Raleway Bold"/>
              </a:rPr>
              <a:t>            DESC</a:t>
            </a:r>
          </a:p>
          <a:p>
            <a:pPr algn="l">
              <a:lnSpc>
                <a:spcPts val="3418"/>
              </a:lnSpc>
              <a:spcBef>
                <a:spcPct val="0"/>
              </a:spcBef>
            </a:pPr>
            <a:r>
              <a:rPr lang="en-US" sz="2441" spc="-112" dirty="0">
                <a:solidFill>
                  <a:srgbClr val="00694C"/>
                </a:solidFill>
                <a:latin typeface="Raleway Bold"/>
                <a:ea typeface="Raleway Bold"/>
                <a:cs typeface="Raleway Bold"/>
                <a:sym typeface="Raleway Bold"/>
              </a:rPr>
              <a:t>        )</a:t>
            </a:r>
          </a:p>
          <a:p>
            <a:pPr algn="l">
              <a:lnSpc>
                <a:spcPts val="3418"/>
              </a:lnSpc>
              <a:spcBef>
                <a:spcPct val="0"/>
              </a:spcBef>
            </a:pPr>
            <a:r>
              <a:rPr lang="en-US" sz="2441" spc="-112" dirty="0">
                <a:solidFill>
                  <a:srgbClr val="00694C"/>
                </a:solidFill>
                <a:latin typeface="Raleway Bold"/>
                <a:ea typeface="Raleway Bold"/>
                <a:cs typeface="Raleway Bold"/>
                <a:sym typeface="Raleway Bold"/>
              </a:rPr>
              <a:t>    )</a:t>
            </a:r>
          </a:p>
          <a:p>
            <a:pPr algn="l">
              <a:lnSpc>
                <a:spcPts val="3418"/>
              </a:lnSpc>
              <a:spcBef>
                <a:spcPct val="0"/>
              </a:spcBef>
            </a:pPr>
            <a:r>
              <a:rPr lang="en-US" sz="2441" spc="-112" dirty="0">
                <a:solidFill>
                  <a:srgbClr val="00694C"/>
                </a:solidFill>
                <a:latin typeface="Raleway Bold"/>
                <a:ea typeface="Raleway Bold"/>
                <a:cs typeface="Raleway Bold"/>
                <a:sym typeface="Raleway Bold"/>
              </a:rPr>
              <a:t>VAR </a:t>
            </a:r>
            <a:r>
              <a:rPr lang="en-US" sz="2441" spc="-112" dirty="0" err="1">
                <a:solidFill>
                  <a:srgbClr val="00694C"/>
                </a:solidFill>
                <a:latin typeface="Raleway Bold"/>
                <a:ea typeface="Raleway Bold"/>
                <a:cs typeface="Raleway Bold"/>
                <a:sym typeface="Raleway Bold"/>
              </a:rPr>
              <a:t>DrGrade</a:t>
            </a:r>
            <a:r>
              <a:rPr lang="en-US" sz="2441" spc="-112" dirty="0">
                <a:solidFill>
                  <a:srgbClr val="00694C"/>
                </a:solidFill>
                <a:latin typeface="Raleway Bold"/>
                <a:ea typeface="Raleway Bold"/>
                <a:cs typeface="Raleway Bold"/>
                <a:sym typeface="Raleway Bold"/>
              </a:rPr>
              <a:t> = LOOKUPVALUE(</a:t>
            </a:r>
            <a:r>
              <a:rPr lang="en-US" sz="2441" spc="-112" dirty="0" err="1">
                <a:solidFill>
                  <a:srgbClr val="00694C"/>
                </a:solidFill>
                <a:latin typeface="Raleway Bold"/>
                <a:ea typeface="Raleway Bold"/>
                <a:cs typeface="Raleway Bold"/>
                <a:sym typeface="Raleway Bold"/>
              </a:rPr>
              <a:t>FactTarget</a:t>
            </a:r>
            <a:r>
              <a:rPr lang="en-US" sz="2441" spc="-112" dirty="0">
                <a:solidFill>
                  <a:srgbClr val="00694C"/>
                </a:solidFill>
                <a:latin typeface="Raleway Bold"/>
                <a:ea typeface="Raleway Bold"/>
                <a:cs typeface="Raleway Bold"/>
                <a:sym typeface="Raleway Bold"/>
              </a:rPr>
              <a:t>[Grade],</a:t>
            </a:r>
            <a:r>
              <a:rPr lang="en-US" sz="2441" spc="-112" dirty="0" err="1">
                <a:solidFill>
                  <a:srgbClr val="00694C"/>
                </a:solidFill>
                <a:latin typeface="Raleway Bold"/>
                <a:ea typeface="Raleway Bold"/>
                <a:cs typeface="Raleway Bold"/>
                <a:sym typeface="Raleway Bold"/>
              </a:rPr>
              <a:t>FactTarget</a:t>
            </a:r>
            <a:r>
              <a:rPr lang="en-US" sz="2441" spc="-112" dirty="0">
                <a:solidFill>
                  <a:srgbClr val="00694C"/>
                </a:solidFill>
                <a:latin typeface="Raleway Bold"/>
                <a:ea typeface="Raleway Bold"/>
                <a:cs typeface="Raleway Bold"/>
                <a:sym typeface="Raleway Bold"/>
              </a:rPr>
              <a:t>[ID],</a:t>
            </a:r>
            <a:r>
              <a:rPr lang="en-US" sz="2441" spc="-112" dirty="0" err="1">
                <a:solidFill>
                  <a:srgbClr val="00694C"/>
                </a:solidFill>
                <a:latin typeface="Raleway Bold"/>
                <a:ea typeface="Raleway Bold"/>
                <a:cs typeface="Raleway Bold"/>
                <a:sym typeface="Raleway Bold"/>
              </a:rPr>
              <a:t>FactVisit</a:t>
            </a:r>
            <a:r>
              <a:rPr lang="en-US" sz="2441" spc="-112" dirty="0">
                <a:solidFill>
                  <a:srgbClr val="00694C"/>
                </a:solidFill>
                <a:latin typeface="Raleway Bold"/>
                <a:ea typeface="Raleway Bold"/>
                <a:cs typeface="Raleway Bold"/>
                <a:sym typeface="Raleway Bold"/>
              </a:rPr>
              <a:t>[ID])</a:t>
            </a:r>
          </a:p>
          <a:p>
            <a:pPr algn="l">
              <a:lnSpc>
                <a:spcPts val="3418"/>
              </a:lnSpc>
              <a:spcBef>
                <a:spcPct val="0"/>
              </a:spcBef>
            </a:pPr>
            <a:r>
              <a:rPr lang="en-US" sz="2441" spc="-112" dirty="0">
                <a:solidFill>
                  <a:srgbClr val="00694C"/>
                </a:solidFill>
                <a:latin typeface="Raleway Bold"/>
                <a:ea typeface="Raleway Bold"/>
                <a:cs typeface="Raleway Bold"/>
                <a:sym typeface="Raleway Bold"/>
              </a:rPr>
              <a:t>RETURN</a:t>
            </a:r>
          </a:p>
          <a:p>
            <a:pPr algn="l">
              <a:lnSpc>
                <a:spcPts val="3418"/>
              </a:lnSpc>
              <a:spcBef>
                <a:spcPct val="0"/>
              </a:spcBef>
            </a:pPr>
            <a:r>
              <a:rPr lang="en-US" sz="2441" spc="-112" dirty="0">
                <a:solidFill>
                  <a:srgbClr val="00694C"/>
                </a:solidFill>
                <a:latin typeface="Raleway Bold"/>
                <a:ea typeface="Raleway Bold"/>
                <a:cs typeface="Raleway Bold"/>
                <a:sym typeface="Raleway Bold"/>
              </a:rPr>
              <a:t>    IF(</a:t>
            </a:r>
          </a:p>
          <a:p>
            <a:pPr algn="l">
              <a:lnSpc>
                <a:spcPts val="3418"/>
              </a:lnSpc>
              <a:spcBef>
                <a:spcPct val="0"/>
              </a:spcBef>
            </a:pPr>
            <a:r>
              <a:rPr lang="en-US" sz="2441" spc="-112" dirty="0">
                <a:solidFill>
                  <a:srgbClr val="00694C"/>
                </a:solidFill>
                <a:latin typeface="Raleway Bold"/>
                <a:ea typeface="Raleway Bold"/>
                <a:cs typeface="Raleway Bold"/>
                <a:sym typeface="Raleway Bold"/>
              </a:rPr>
              <a:t>        ISBLANK(</a:t>
            </a:r>
            <a:r>
              <a:rPr lang="en-US" sz="2441" spc="-112" dirty="0" err="1">
                <a:solidFill>
                  <a:srgbClr val="00694C"/>
                </a:solidFill>
                <a:latin typeface="Raleway Bold"/>
                <a:ea typeface="Raleway Bold"/>
                <a:cs typeface="Raleway Bold"/>
                <a:sym typeface="Raleway Bold"/>
              </a:rPr>
              <a:t>DrGrade</a:t>
            </a:r>
            <a:r>
              <a:rPr lang="en-US" sz="2441" spc="-112" dirty="0">
                <a:solidFill>
                  <a:srgbClr val="00694C"/>
                </a:solidFill>
                <a:latin typeface="Raleway Bold"/>
                <a:ea typeface="Raleway Bold"/>
                <a:cs typeface="Raleway Bold"/>
                <a:sym typeface="Raleway Bold"/>
              </a:rPr>
              <a:t>),</a:t>
            </a:r>
          </a:p>
          <a:p>
            <a:pPr algn="l">
              <a:lnSpc>
                <a:spcPts val="3418"/>
              </a:lnSpc>
              <a:spcBef>
                <a:spcPct val="0"/>
              </a:spcBef>
            </a:pPr>
            <a:r>
              <a:rPr lang="en-US" sz="2441" spc="-112" dirty="0">
                <a:solidFill>
                  <a:srgbClr val="00694C"/>
                </a:solidFill>
                <a:latin typeface="Raleway Bold"/>
                <a:ea typeface="Raleway Bold"/>
                <a:cs typeface="Raleway Bold"/>
                <a:sym typeface="Raleway Bold"/>
              </a:rPr>
              <a:t>        </a:t>
            </a:r>
            <a:r>
              <a:rPr lang="en-US" sz="2441" spc="-112" dirty="0" err="1">
                <a:solidFill>
                  <a:srgbClr val="00694C"/>
                </a:solidFill>
                <a:latin typeface="Raleway Bold"/>
                <a:ea typeface="Raleway Bold"/>
                <a:cs typeface="Raleway Bold"/>
                <a:sym typeface="Raleway Bold"/>
              </a:rPr>
              <a:t>ModeValue</a:t>
            </a:r>
            <a:r>
              <a:rPr lang="en-US" sz="2441" spc="-112" dirty="0">
                <a:solidFill>
                  <a:srgbClr val="00694C"/>
                </a:solidFill>
                <a:latin typeface="Raleway Bold"/>
                <a:ea typeface="Raleway Bold"/>
                <a:cs typeface="Raleway Bold"/>
                <a:sym typeface="Raleway Bold"/>
              </a:rPr>
              <a:t>,</a:t>
            </a:r>
          </a:p>
          <a:p>
            <a:pPr algn="l">
              <a:lnSpc>
                <a:spcPts val="3418"/>
              </a:lnSpc>
              <a:spcBef>
                <a:spcPct val="0"/>
              </a:spcBef>
            </a:pPr>
            <a:r>
              <a:rPr lang="en-US" sz="2441" spc="-112" dirty="0">
                <a:solidFill>
                  <a:srgbClr val="00694C"/>
                </a:solidFill>
                <a:latin typeface="Raleway Bold"/>
                <a:ea typeface="Raleway Bold"/>
                <a:cs typeface="Raleway Bold"/>
                <a:sym typeface="Raleway Bold"/>
              </a:rPr>
              <a:t>        </a:t>
            </a:r>
            <a:r>
              <a:rPr lang="en-US" sz="2441" spc="-112" dirty="0" err="1">
                <a:solidFill>
                  <a:srgbClr val="00694C"/>
                </a:solidFill>
                <a:latin typeface="Raleway Bold"/>
                <a:ea typeface="Raleway Bold"/>
                <a:cs typeface="Raleway Bold"/>
                <a:sym typeface="Raleway Bold"/>
              </a:rPr>
              <a:t>DrGrade</a:t>
            </a:r>
            <a:endParaRPr lang="en-US" sz="2441" spc="-112" dirty="0">
              <a:solidFill>
                <a:srgbClr val="00694C"/>
              </a:solidFill>
              <a:latin typeface="Raleway Bold"/>
              <a:ea typeface="Raleway Bold"/>
              <a:cs typeface="Raleway Bold"/>
              <a:sym typeface="Raleway Bold"/>
            </a:endParaRPr>
          </a:p>
          <a:p>
            <a:pPr algn="l">
              <a:lnSpc>
                <a:spcPts val="3418"/>
              </a:lnSpc>
              <a:spcBef>
                <a:spcPct val="0"/>
              </a:spcBef>
            </a:pPr>
            <a:r>
              <a:rPr lang="en-US" sz="2441" spc="-112" dirty="0">
                <a:solidFill>
                  <a:srgbClr val="00694C"/>
                </a:solidFill>
                <a:latin typeface="Raleway Bold"/>
                <a:ea typeface="Raleway Bold"/>
                <a:cs typeface="Raleway Bold"/>
                <a:sym typeface="Raleway Bold"/>
              </a:rPr>
              <a:t>        )</a:t>
            </a:r>
          </a:p>
        </p:txBody>
      </p:sp>
      <p:sp>
        <p:nvSpPr>
          <p:cNvPr id="6" name="Freeform 6"/>
          <p:cNvSpPr/>
          <p:nvPr/>
        </p:nvSpPr>
        <p:spPr>
          <a:xfrm>
            <a:off x="12932156" y="2340048"/>
            <a:ext cx="4999190" cy="4913420"/>
          </a:xfrm>
          <a:custGeom>
            <a:avLst/>
            <a:gdLst/>
            <a:ahLst/>
            <a:cxnLst/>
            <a:rect l="l" t="t" r="r" b="b"/>
            <a:pathLst>
              <a:path w="4999190" h="4913420">
                <a:moveTo>
                  <a:pt x="0" y="0"/>
                </a:moveTo>
                <a:lnTo>
                  <a:pt x="4999190" y="0"/>
                </a:lnTo>
                <a:lnTo>
                  <a:pt x="4999190" y="4913420"/>
                </a:lnTo>
                <a:lnTo>
                  <a:pt x="0" y="4913420"/>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4254217" y="2963605"/>
            <a:ext cx="9779565" cy="1249343"/>
          </a:xfrm>
          <a:prstGeom prst="rect">
            <a:avLst/>
          </a:prstGeom>
        </p:spPr>
        <p:txBody>
          <a:bodyPr lIns="0" tIns="0" rIns="0" bIns="0" rtlCol="0" anchor="t">
            <a:spAutoFit/>
          </a:bodyPr>
          <a:lstStyle/>
          <a:p>
            <a:pPr marL="0" lvl="1" indent="0" algn="ctr">
              <a:lnSpc>
                <a:spcPts val="9037"/>
              </a:lnSpc>
            </a:pPr>
            <a:r>
              <a:rPr lang="en-US" sz="10041" spc="-461" dirty="0">
                <a:solidFill>
                  <a:srgbClr val="00694C"/>
                </a:solidFill>
                <a:latin typeface="Raleway Medium"/>
                <a:ea typeface="Raleway Medium"/>
                <a:cs typeface="Raleway Medium"/>
                <a:sym typeface="Raleway Medium"/>
              </a:rPr>
              <a:t>Question 6</a:t>
            </a:r>
          </a:p>
        </p:txBody>
      </p:sp>
      <p:sp>
        <p:nvSpPr>
          <p:cNvPr id="5" name="TextBox 5"/>
          <p:cNvSpPr txBox="1"/>
          <p:nvPr/>
        </p:nvSpPr>
        <p:spPr>
          <a:xfrm>
            <a:off x="3344453" y="4506595"/>
            <a:ext cx="11599094" cy="6142355"/>
          </a:xfrm>
          <a:prstGeom prst="rect">
            <a:avLst/>
          </a:prstGeom>
        </p:spPr>
        <p:txBody>
          <a:bodyPr lIns="0" tIns="0" rIns="0" bIns="0" rtlCol="0" anchor="t">
            <a:spAutoFit/>
          </a:bodyPr>
          <a:lstStyle/>
          <a:p>
            <a:pPr algn="l">
              <a:lnSpc>
                <a:spcPts val="3359"/>
              </a:lnSpc>
            </a:pPr>
            <a:endParaRPr dirty="0"/>
          </a:p>
          <a:p>
            <a:pPr algn="l">
              <a:lnSpc>
                <a:spcPts val="3359"/>
              </a:lnSpc>
            </a:pPr>
            <a:endParaRPr dirty="0"/>
          </a:p>
          <a:p>
            <a:pPr algn="just">
              <a:lnSpc>
                <a:spcPts val="3359"/>
              </a:lnSpc>
            </a:pPr>
            <a:r>
              <a:rPr lang="en-US" sz="2400" dirty="0">
                <a:solidFill>
                  <a:srgbClr val="00694C"/>
                </a:solidFill>
                <a:latin typeface="Raleway Bold"/>
                <a:ea typeface="Raleway Bold"/>
                <a:cs typeface="Raleway Bold"/>
                <a:sym typeface="Raleway Bold"/>
              </a:rPr>
              <a:t>What are your recommendations for improving the observed pharmaceutical marketing strategies based on this data?</a:t>
            </a:r>
          </a:p>
          <a:p>
            <a:pPr algn="just">
              <a:lnSpc>
                <a:spcPts val="3359"/>
              </a:lnSpc>
            </a:pPr>
            <a:endParaRPr lang="en-US" sz="2400" dirty="0">
              <a:solidFill>
                <a:srgbClr val="00694C"/>
              </a:solidFill>
              <a:latin typeface="Raleway Bold"/>
              <a:ea typeface="Raleway Bold"/>
              <a:cs typeface="Raleway Bold"/>
              <a:sym typeface="Raleway Bold"/>
            </a:endParaRPr>
          </a:p>
          <a:p>
            <a:pPr algn="just">
              <a:lnSpc>
                <a:spcPts val="3359"/>
              </a:lnSpc>
            </a:pPr>
            <a:endParaRPr lang="en-US" sz="2400" dirty="0">
              <a:solidFill>
                <a:srgbClr val="00694C"/>
              </a:solidFill>
              <a:latin typeface="Raleway Bold"/>
              <a:ea typeface="Raleway Bold"/>
              <a:cs typeface="Raleway Bold"/>
              <a:sym typeface="Raleway Bold"/>
            </a:endParaRPr>
          </a:p>
          <a:p>
            <a:pPr algn="just">
              <a:lnSpc>
                <a:spcPts val="3359"/>
              </a:lnSpc>
            </a:pPr>
            <a:endParaRPr lang="en-US" sz="2400" dirty="0">
              <a:solidFill>
                <a:srgbClr val="00694C"/>
              </a:solidFill>
              <a:latin typeface="Raleway Bold"/>
              <a:ea typeface="Raleway Bold"/>
              <a:cs typeface="Raleway Bold"/>
              <a:sym typeface="Raleway Bold"/>
            </a:endParaRPr>
          </a:p>
          <a:p>
            <a:pPr algn="just">
              <a:lnSpc>
                <a:spcPts val="3359"/>
              </a:lnSpc>
            </a:pPr>
            <a:endParaRPr lang="en-US" sz="2400" dirty="0">
              <a:solidFill>
                <a:srgbClr val="00694C"/>
              </a:solidFill>
              <a:latin typeface="Raleway Bold"/>
              <a:ea typeface="Raleway Bold"/>
              <a:cs typeface="Raleway Bold"/>
              <a:sym typeface="Raleway Bold"/>
            </a:endParaRPr>
          </a:p>
          <a:p>
            <a:pPr algn="just">
              <a:lnSpc>
                <a:spcPts val="3359"/>
              </a:lnSpc>
            </a:pPr>
            <a:endParaRPr lang="en-US" sz="2400" dirty="0">
              <a:solidFill>
                <a:srgbClr val="00694C"/>
              </a:solidFill>
              <a:latin typeface="Raleway Bold"/>
              <a:ea typeface="Raleway Bold"/>
              <a:cs typeface="Raleway Bold"/>
              <a:sym typeface="Raleway Bold"/>
            </a:endParaRPr>
          </a:p>
          <a:p>
            <a:pPr algn="just">
              <a:lnSpc>
                <a:spcPts val="3359"/>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pPr>
            <a:endParaRPr lang="en-US" sz="2400" dirty="0">
              <a:solidFill>
                <a:srgbClr val="00694C"/>
              </a:solidFill>
              <a:latin typeface="Raleway Bold"/>
              <a:ea typeface="Raleway Bold"/>
              <a:cs typeface="Raleway Bold"/>
              <a:sym typeface="Raleway Bold"/>
            </a:endParaRPr>
          </a:p>
          <a:p>
            <a:pPr algn="l">
              <a:lnSpc>
                <a:spcPts val="3080"/>
              </a:lnSpc>
              <a:spcBef>
                <a:spcPct val="0"/>
              </a:spcBef>
            </a:pPr>
            <a:endParaRPr lang="en-US" sz="2400" dirty="0">
              <a:solidFill>
                <a:srgbClr val="00694C"/>
              </a:solidFill>
              <a:latin typeface="Raleway Bold"/>
              <a:ea typeface="Raleway Bold"/>
              <a:cs typeface="Raleway Bold"/>
              <a:sym typeface="Raleway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grpSp>
        <p:nvGrpSpPr>
          <p:cNvPr id="2" name="Group 2"/>
          <p:cNvGrpSpPr/>
          <p:nvPr/>
        </p:nvGrpSpPr>
        <p:grpSpPr>
          <a:xfrm>
            <a:off x="9341989" y="1541204"/>
            <a:ext cx="7175457" cy="7449451"/>
            <a:chOff x="0" y="0"/>
            <a:chExt cx="1599802" cy="1660890"/>
          </a:xfrm>
        </p:grpSpPr>
        <p:sp>
          <p:nvSpPr>
            <p:cNvPr id="3" name="Freeform 3"/>
            <p:cNvSpPr/>
            <p:nvPr/>
          </p:nvSpPr>
          <p:spPr>
            <a:xfrm>
              <a:off x="0" y="0"/>
              <a:ext cx="1599802" cy="1660890"/>
            </a:xfrm>
            <a:custGeom>
              <a:avLst/>
              <a:gdLst/>
              <a:ahLst/>
              <a:cxnLst/>
              <a:rect l="l" t="t" r="r" b="b"/>
              <a:pathLst>
                <a:path w="1599802" h="1660890">
                  <a:moveTo>
                    <a:pt x="8632" y="0"/>
                  </a:moveTo>
                  <a:lnTo>
                    <a:pt x="1591170" y="0"/>
                  </a:lnTo>
                  <a:cubicBezTo>
                    <a:pt x="1593459" y="0"/>
                    <a:pt x="1595655" y="909"/>
                    <a:pt x="1597274" y="2528"/>
                  </a:cubicBezTo>
                  <a:cubicBezTo>
                    <a:pt x="1598892" y="4147"/>
                    <a:pt x="1599802" y="6342"/>
                    <a:pt x="1599802" y="8632"/>
                  </a:cubicBezTo>
                  <a:lnTo>
                    <a:pt x="1599802" y="1652258"/>
                  </a:lnTo>
                  <a:cubicBezTo>
                    <a:pt x="1599802" y="1654548"/>
                    <a:pt x="1598892" y="1656743"/>
                    <a:pt x="1597274" y="1658362"/>
                  </a:cubicBezTo>
                  <a:cubicBezTo>
                    <a:pt x="1595655" y="1659980"/>
                    <a:pt x="1593459" y="1660890"/>
                    <a:pt x="1591170" y="1660890"/>
                  </a:cubicBezTo>
                  <a:lnTo>
                    <a:pt x="8632" y="1660890"/>
                  </a:lnTo>
                  <a:cubicBezTo>
                    <a:pt x="6342" y="1660890"/>
                    <a:pt x="4147" y="1659980"/>
                    <a:pt x="2528" y="1658362"/>
                  </a:cubicBezTo>
                  <a:cubicBezTo>
                    <a:pt x="909" y="1656743"/>
                    <a:pt x="0" y="1654548"/>
                    <a:pt x="0" y="1652258"/>
                  </a:cubicBezTo>
                  <a:lnTo>
                    <a:pt x="0" y="8632"/>
                  </a:lnTo>
                  <a:cubicBezTo>
                    <a:pt x="0" y="6342"/>
                    <a:pt x="909" y="4147"/>
                    <a:pt x="2528" y="2528"/>
                  </a:cubicBezTo>
                  <a:cubicBezTo>
                    <a:pt x="4147" y="909"/>
                    <a:pt x="6342" y="0"/>
                    <a:pt x="8632" y="0"/>
                  </a:cubicBezTo>
                  <a:close/>
                </a:path>
              </a:pathLst>
            </a:custGeom>
            <a:solidFill>
              <a:srgbClr val="A9DFD0"/>
            </a:solidFill>
          </p:spPr>
        </p:sp>
        <p:sp>
          <p:nvSpPr>
            <p:cNvPr id="4" name="TextBox 4"/>
            <p:cNvSpPr txBox="1"/>
            <p:nvPr/>
          </p:nvSpPr>
          <p:spPr>
            <a:xfrm>
              <a:off x="0" y="-57150"/>
              <a:ext cx="1599802" cy="1718040"/>
            </a:xfrm>
            <a:prstGeom prst="rect">
              <a:avLst/>
            </a:prstGeom>
          </p:spPr>
          <p:txBody>
            <a:bodyPr lIns="50800" tIns="50800" rIns="50800" bIns="50800" rtlCol="0" anchor="ctr"/>
            <a:lstStyle/>
            <a:p>
              <a:pPr algn="r" rtl="1">
                <a:lnSpc>
                  <a:spcPts val="4479"/>
                </a:lnSpc>
              </a:pPr>
              <a:r>
                <a:rPr lang="en-US" sz="3199" dirty="0">
                  <a:solidFill>
                    <a:srgbClr val="00694C"/>
                  </a:solidFill>
                  <a:latin typeface="Open Sans Extra Bold"/>
                  <a:ea typeface="Open Sans Extra Bold"/>
                  <a:cs typeface="Open Sans Extra Bold"/>
                  <a:sym typeface="Open Sans Extra Bold"/>
                </a:rPr>
                <a:t>1</a:t>
              </a:r>
              <a:r>
                <a:rPr lang="ar-EG" sz="3199" dirty="0">
                  <a:solidFill>
                    <a:srgbClr val="00694C"/>
                  </a:solidFill>
                  <a:latin typeface="Open Sans Extra Bold"/>
                  <a:ea typeface="Open Sans Extra Bold"/>
                  <a:cs typeface="Open Sans Extra Bold"/>
                  <a:sym typeface="Open Sans Extra Bold"/>
                  <a:rtl/>
                </a:rPr>
                <a:t>. </a:t>
              </a:r>
              <a:r>
                <a:rPr lang="ar-EG" sz="3199" dirty="0">
                  <a:solidFill>
                    <a:srgbClr val="00694C"/>
                  </a:solidFill>
                  <a:latin typeface="Open Sans Extra Bold Italics"/>
                  <a:ea typeface="Open Sans Extra Bold Italics"/>
                  <a:cs typeface="Open Sans Extra Bold Italics"/>
                  <a:sym typeface="Open Sans Extra Bold Italics"/>
                  <a:rtl/>
                </a:rPr>
                <a:t>تحلیل عمیق‌تر رفتار پزشکان بر اساس تخصص</a:t>
              </a:r>
            </a:p>
            <a:p>
              <a:pPr algn="r">
                <a:lnSpc>
                  <a:spcPts val="4479"/>
                </a:lnSpc>
              </a:pPr>
              <a:r>
                <a:rPr lang="ar-EG" sz="3199" dirty="0">
                  <a:solidFill>
                    <a:srgbClr val="00694C"/>
                  </a:solidFill>
                  <a:latin typeface="Open Sans Extra Bold"/>
                  <a:ea typeface="Open Sans Extra Bold"/>
                  <a:cs typeface="Open Sans Extra Bold"/>
                  <a:sym typeface="Open Sans Extra Bold"/>
                  <a:rtl/>
                </a:rPr>
                <a:t>شناسایی پزشکان کلیدی: با تحلیل داده‌های ویزیت</a:t>
              </a:r>
              <a:r>
                <a:rPr lang="en-US" sz="3199" dirty="0">
                  <a:solidFill>
                    <a:srgbClr val="00694C"/>
                  </a:solidFill>
                  <a:latin typeface="Open Sans Extra Bold"/>
                  <a:ea typeface="Open Sans Extra Bold"/>
                  <a:cs typeface="Open Sans Extra Bold"/>
                  <a:sym typeface="Open Sans Extra Bold"/>
                </a:rPr>
                <a:t> (</a:t>
              </a:r>
              <a:r>
                <a:rPr lang="en-US" sz="3199" dirty="0" err="1">
                  <a:solidFill>
                    <a:srgbClr val="00694C"/>
                  </a:solidFill>
                  <a:latin typeface="Open Sans Extra Bold"/>
                  <a:ea typeface="Open Sans Extra Bold"/>
                  <a:cs typeface="Open Sans Extra Bold"/>
                  <a:sym typeface="Open Sans Extra Bold"/>
                </a:rPr>
                <a:t>VisitCount</a:t>
              </a:r>
              <a:r>
                <a:rPr lang="en-US" sz="3199" dirty="0">
                  <a:solidFill>
                    <a:srgbClr val="00694C"/>
                  </a:solidFill>
                  <a:latin typeface="Open Sans Extra Bold"/>
                  <a:ea typeface="Open Sans Extra Bold"/>
                  <a:cs typeface="Open Sans Extra Bold"/>
                  <a:sym typeface="Open Sans Extra Bold"/>
                </a:rPr>
                <a:t>) </a:t>
              </a:r>
              <a:r>
                <a:rPr lang="ar-EG" sz="3199" dirty="0">
                  <a:solidFill>
                    <a:srgbClr val="00694C"/>
                  </a:solidFill>
                  <a:latin typeface="Open Sans Extra Bold"/>
                  <a:ea typeface="Open Sans Extra Bold"/>
                  <a:cs typeface="Open Sans Extra Bold"/>
                  <a:sym typeface="Open Sans Extra Bold"/>
                  <a:rtl/>
                </a:rPr>
                <a:t>و تخصص پزشکان</a:t>
              </a:r>
              <a:r>
                <a:rPr lang="en-US" sz="3199" dirty="0">
                  <a:solidFill>
                    <a:srgbClr val="00694C"/>
                  </a:solidFill>
                  <a:latin typeface="Open Sans Extra Bold"/>
                  <a:ea typeface="Open Sans Extra Bold"/>
                  <a:cs typeface="Open Sans Extra Bold"/>
                  <a:sym typeface="Open Sans Extra Bold"/>
                </a:rPr>
                <a:t> (</a:t>
              </a:r>
              <a:r>
                <a:rPr lang="en-US" sz="3199" dirty="0" err="1">
                  <a:solidFill>
                    <a:srgbClr val="00694C"/>
                  </a:solidFill>
                  <a:latin typeface="Open Sans Extra Bold"/>
                  <a:ea typeface="Open Sans Extra Bold"/>
                  <a:cs typeface="Open Sans Extra Bold"/>
                  <a:sym typeface="Open Sans Extra Bold"/>
                </a:rPr>
                <a:t>SpecialityName</a:t>
              </a:r>
              <a:r>
                <a:rPr lang="en-US" sz="3199" dirty="0">
                  <a:solidFill>
                    <a:srgbClr val="00694C"/>
                  </a:solidFill>
                  <a:latin typeface="Open Sans Extra Bold"/>
                  <a:ea typeface="Open Sans Extra Bold"/>
                  <a:cs typeface="Open Sans Extra Bold"/>
                  <a:sym typeface="Open Sans Extra Bold"/>
                </a:rPr>
                <a:t>)، </a:t>
              </a:r>
              <a:r>
                <a:rPr lang="ar-EG" sz="3199" dirty="0">
                  <a:solidFill>
                    <a:srgbClr val="00694C"/>
                  </a:solidFill>
                  <a:latin typeface="Open Sans Extra Bold"/>
                  <a:ea typeface="Open Sans Extra Bold"/>
                  <a:cs typeface="Open Sans Extra Bold"/>
                  <a:sym typeface="Open Sans Extra Bold"/>
                  <a:rtl/>
                </a:rPr>
                <a:t>می‌توانید پزشکان کلیدی را در هر تخصص شناسایی کنید. توجه ویژه به این پزشکان و ارائه برنامه‌های آموزشی و بازاریابی هدفمند می‌تواند منجر به افزایش نسخه‌نویسی داروهای شما شود</a:t>
              </a:r>
              <a:r>
                <a:rPr lang="en-US" sz="3199" dirty="0">
                  <a:solidFill>
                    <a:srgbClr val="00694C"/>
                  </a:solidFill>
                  <a:latin typeface="Open Sans Extra Bold"/>
                  <a:ea typeface="Open Sans Extra Bold"/>
                  <a:cs typeface="Open Sans Extra Bold"/>
                  <a:sym typeface="Open Sans Extra Bold"/>
                </a:rPr>
                <a:t>.</a:t>
              </a:r>
            </a:p>
            <a:p>
              <a:pPr algn="ctr">
                <a:lnSpc>
                  <a:spcPts val="4479"/>
                </a:lnSpc>
              </a:pPr>
              <a:endParaRPr lang="en-US" sz="3199" dirty="0">
                <a:solidFill>
                  <a:srgbClr val="00694C"/>
                </a:solidFill>
                <a:latin typeface="Open Sans Extra Bold"/>
                <a:ea typeface="Open Sans Extra Bold"/>
                <a:cs typeface="Open Sans Extra Bold"/>
                <a:sym typeface="Open Sans Extra Bold"/>
              </a:endParaRPr>
            </a:p>
          </p:txBody>
        </p:sp>
      </p:grpSp>
      <p:grpSp>
        <p:nvGrpSpPr>
          <p:cNvPr id="5" name="Group 5"/>
          <p:cNvGrpSpPr/>
          <p:nvPr/>
        </p:nvGrpSpPr>
        <p:grpSpPr>
          <a:xfrm>
            <a:off x="1723258" y="1541204"/>
            <a:ext cx="7317348" cy="7447696"/>
            <a:chOff x="0" y="0"/>
            <a:chExt cx="1631437" cy="1660499"/>
          </a:xfrm>
        </p:grpSpPr>
        <p:sp>
          <p:nvSpPr>
            <p:cNvPr id="6" name="Freeform 6"/>
            <p:cNvSpPr/>
            <p:nvPr/>
          </p:nvSpPr>
          <p:spPr>
            <a:xfrm>
              <a:off x="0" y="0"/>
              <a:ext cx="1631437" cy="1660499"/>
            </a:xfrm>
            <a:custGeom>
              <a:avLst/>
              <a:gdLst/>
              <a:ahLst/>
              <a:cxnLst/>
              <a:rect l="l" t="t" r="r" b="b"/>
              <a:pathLst>
                <a:path w="1631437" h="1660499">
                  <a:moveTo>
                    <a:pt x="8464" y="0"/>
                  </a:moveTo>
                  <a:lnTo>
                    <a:pt x="1622973" y="0"/>
                  </a:lnTo>
                  <a:cubicBezTo>
                    <a:pt x="1625218" y="0"/>
                    <a:pt x="1627371" y="892"/>
                    <a:pt x="1628958" y="2479"/>
                  </a:cubicBezTo>
                  <a:cubicBezTo>
                    <a:pt x="1630545" y="4066"/>
                    <a:pt x="1631437" y="6219"/>
                    <a:pt x="1631437" y="8464"/>
                  </a:cubicBezTo>
                  <a:lnTo>
                    <a:pt x="1631437" y="1652035"/>
                  </a:lnTo>
                  <a:cubicBezTo>
                    <a:pt x="1631437" y="1654279"/>
                    <a:pt x="1630545" y="1656432"/>
                    <a:pt x="1628958" y="1658020"/>
                  </a:cubicBezTo>
                  <a:cubicBezTo>
                    <a:pt x="1627371" y="1659607"/>
                    <a:pt x="1625218" y="1660499"/>
                    <a:pt x="1622973" y="1660499"/>
                  </a:cubicBezTo>
                  <a:lnTo>
                    <a:pt x="8464" y="1660499"/>
                  </a:lnTo>
                  <a:cubicBezTo>
                    <a:pt x="6219" y="1660499"/>
                    <a:pt x="4066" y="1659607"/>
                    <a:pt x="2479" y="1658020"/>
                  </a:cubicBezTo>
                  <a:cubicBezTo>
                    <a:pt x="892" y="1656432"/>
                    <a:pt x="0" y="1654279"/>
                    <a:pt x="0" y="1652035"/>
                  </a:cubicBezTo>
                  <a:lnTo>
                    <a:pt x="0" y="8464"/>
                  </a:lnTo>
                  <a:cubicBezTo>
                    <a:pt x="0" y="6219"/>
                    <a:pt x="892" y="4066"/>
                    <a:pt x="2479" y="2479"/>
                  </a:cubicBezTo>
                  <a:cubicBezTo>
                    <a:pt x="4066" y="892"/>
                    <a:pt x="6219" y="0"/>
                    <a:pt x="8464" y="0"/>
                  </a:cubicBezTo>
                  <a:close/>
                </a:path>
              </a:pathLst>
            </a:custGeom>
            <a:solidFill>
              <a:srgbClr val="A9DFD0"/>
            </a:solidFill>
          </p:spPr>
        </p:sp>
        <p:sp>
          <p:nvSpPr>
            <p:cNvPr id="7" name="TextBox 7"/>
            <p:cNvSpPr txBox="1"/>
            <p:nvPr/>
          </p:nvSpPr>
          <p:spPr>
            <a:xfrm>
              <a:off x="0" y="-38100"/>
              <a:ext cx="1631437" cy="1698599"/>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278588" y="2157422"/>
            <a:ext cx="6206686" cy="6044203"/>
          </a:xfrm>
          <a:prstGeom prst="rect">
            <a:avLst/>
          </a:prstGeom>
        </p:spPr>
        <p:txBody>
          <a:bodyPr lIns="0" tIns="0" rIns="0" bIns="0" rtlCol="0" anchor="t">
            <a:spAutoFit/>
          </a:bodyPr>
          <a:lstStyle/>
          <a:p>
            <a:pPr algn="l">
              <a:lnSpc>
                <a:spcPts val="4575"/>
              </a:lnSpc>
              <a:spcBef>
                <a:spcPct val="0"/>
              </a:spcBef>
            </a:pPr>
            <a:r>
              <a:rPr lang="en-US" sz="3268" spc="-150" dirty="0">
                <a:solidFill>
                  <a:srgbClr val="00694C"/>
                </a:solidFill>
                <a:latin typeface="Raleway Medium"/>
                <a:ea typeface="Raleway Medium"/>
                <a:cs typeface="Raleway Medium"/>
                <a:sym typeface="Raleway Medium"/>
              </a:rPr>
              <a:t>1. Deeper analysis of doctors' behavior based on expertise</a:t>
            </a:r>
          </a:p>
          <a:p>
            <a:pPr algn="l">
              <a:lnSpc>
                <a:spcPts val="4284"/>
              </a:lnSpc>
              <a:spcBef>
                <a:spcPct val="0"/>
              </a:spcBef>
            </a:pPr>
            <a:r>
              <a:rPr lang="en-US" sz="3060" spc="-140" dirty="0">
                <a:solidFill>
                  <a:srgbClr val="00694C"/>
                </a:solidFill>
                <a:latin typeface="Raleway Medium"/>
                <a:ea typeface="Raleway Medium"/>
                <a:cs typeface="Raleway Medium"/>
                <a:sym typeface="Raleway Medium"/>
              </a:rPr>
              <a:t>Identification of key doctors: By analyzing the data of visits (</a:t>
            </a:r>
            <a:r>
              <a:rPr lang="en-US" sz="3060" spc="-140" dirty="0" err="1">
                <a:solidFill>
                  <a:srgbClr val="00694C"/>
                </a:solidFill>
                <a:latin typeface="Raleway Medium"/>
                <a:ea typeface="Raleway Medium"/>
                <a:cs typeface="Raleway Medium"/>
                <a:sym typeface="Raleway Medium"/>
              </a:rPr>
              <a:t>VisitCount</a:t>
            </a:r>
            <a:r>
              <a:rPr lang="en-US" sz="3060" spc="-140" dirty="0">
                <a:solidFill>
                  <a:srgbClr val="00694C"/>
                </a:solidFill>
                <a:latin typeface="Raleway Medium"/>
                <a:ea typeface="Raleway Medium"/>
                <a:cs typeface="Raleway Medium"/>
                <a:sym typeface="Raleway Medium"/>
              </a:rPr>
              <a:t>) and specialty of doctors (</a:t>
            </a:r>
            <a:r>
              <a:rPr lang="en-US" sz="3060" spc="-140" dirty="0" err="1">
                <a:solidFill>
                  <a:srgbClr val="00694C"/>
                </a:solidFill>
                <a:latin typeface="Raleway Medium"/>
                <a:ea typeface="Raleway Medium"/>
                <a:cs typeface="Raleway Medium"/>
                <a:sym typeface="Raleway Medium"/>
              </a:rPr>
              <a:t>SpecialtyName</a:t>
            </a:r>
            <a:r>
              <a:rPr lang="en-US" sz="3060" spc="-140" dirty="0">
                <a:solidFill>
                  <a:srgbClr val="00694C"/>
                </a:solidFill>
                <a:latin typeface="Raleway Medium"/>
                <a:ea typeface="Raleway Medium"/>
                <a:cs typeface="Raleway Medium"/>
                <a:sym typeface="Raleway Medium"/>
              </a:rPr>
              <a:t>), you can identify key doctors in each specialty. Paying special attention to these doctors and offering targeted marketing and educational programs can lead to an increase in your prescriptions.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9341989" y="1142137"/>
            <a:ext cx="7624779" cy="8116163"/>
            <a:chOff x="0" y="0"/>
            <a:chExt cx="1699980" cy="1809537"/>
          </a:xfrm>
        </p:grpSpPr>
        <p:sp>
          <p:nvSpPr>
            <p:cNvPr id="3" name="Freeform 3"/>
            <p:cNvSpPr/>
            <p:nvPr/>
          </p:nvSpPr>
          <p:spPr>
            <a:xfrm>
              <a:off x="0" y="0"/>
              <a:ext cx="1699980" cy="1809537"/>
            </a:xfrm>
            <a:custGeom>
              <a:avLst/>
              <a:gdLst/>
              <a:ahLst/>
              <a:cxnLst/>
              <a:rect l="l" t="t" r="r" b="b"/>
              <a:pathLst>
                <a:path w="1699980" h="1809537">
                  <a:moveTo>
                    <a:pt x="8123" y="0"/>
                  </a:moveTo>
                  <a:lnTo>
                    <a:pt x="1691857" y="0"/>
                  </a:lnTo>
                  <a:cubicBezTo>
                    <a:pt x="1696343" y="0"/>
                    <a:pt x="1699980" y="3637"/>
                    <a:pt x="1699980" y="8123"/>
                  </a:cubicBezTo>
                  <a:lnTo>
                    <a:pt x="1699980" y="1801414"/>
                  </a:lnTo>
                  <a:cubicBezTo>
                    <a:pt x="1699980" y="1805900"/>
                    <a:pt x="1696343" y="1809537"/>
                    <a:pt x="1691857" y="1809537"/>
                  </a:cubicBezTo>
                  <a:lnTo>
                    <a:pt x="8123" y="1809537"/>
                  </a:lnTo>
                  <a:cubicBezTo>
                    <a:pt x="5969" y="1809537"/>
                    <a:pt x="3902" y="1808681"/>
                    <a:pt x="2379" y="1807158"/>
                  </a:cubicBezTo>
                  <a:cubicBezTo>
                    <a:pt x="856" y="1805634"/>
                    <a:pt x="0" y="1803568"/>
                    <a:pt x="0" y="1801414"/>
                  </a:cubicBezTo>
                  <a:lnTo>
                    <a:pt x="0" y="8123"/>
                  </a:lnTo>
                  <a:cubicBezTo>
                    <a:pt x="0" y="3637"/>
                    <a:pt x="3637" y="0"/>
                    <a:pt x="8123" y="0"/>
                  </a:cubicBezTo>
                  <a:close/>
                </a:path>
              </a:pathLst>
            </a:custGeom>
            <a:solidFill>
              <a:srgbClr val="A9DFD0"/>
            </a:solidFill>
          </p:spPr>
        </p:sp>
        <p:sp>
          <p:nvSpPr>
            <p:cNvPr id="4" name="TextBox 4"/>
            <p:cNvSpPr txBox="1"/>
            <p:nvPr/>
          </p:nvSpPr>
          <p:spPr>
            <a:xfrm>
              <a:off x="0" y="-57150"/>
              <a:ext cx="1699980" cy="1866687"/>
            </a:xfrm>
            <a:prstGeom prst="rect">
              <a:avLst/>
            </a:prstGeom>
          </p:spPr>
          <p:txBody>
            <a:bodyPr lIns="50800" tIns="50800" rIns="50800" bIns="50800" rtlCol="0" anchor="ctr"/>
            <a:lstStyle/>
            <a:p>
              <a:pPr algn="r" rtl="1">
                <a:lnSpc>
                  <a:spcPts val="4479"/>
                </a:lnSpc>
              </a:pPr>
              <a:r>
                <a:rPr lang="en-US" sz="3199" dirty="0">
                  <a:solidFill>
                    <a:srgbClr val="00694C"/>
                  </a:solidFill>
                  <a:latin typeface="Open Sans Extra Bold"/>
                  <a:ea typeface="Open Sans Extra Bold"/>
                  <a:cs typeface="Open Sans Extra Bold"/>
                  <a:sym typeface="Open Sans Extra Bold"/>
                </a:rPr>
                <a:t>2</a:t>
              </a:r>
              <a:r>
                <a:rPr lang="ar-EG" sz="3199" dirty="0">
                  <a:solidFill>
                    <a:srgbClr val="00694C"/>
                  </a:solidFill>
                  <a:latin typeface="Open Sans Extra Bold"/>
                  <a:ea typeface="Open Sans Extra Bold"/>
                  <a:cs typeface="Open Sans Extra Bold"/>
                  <a:sym typeface="Open Sans Extra Bold"/>
                  <a:rtl/>
                </a:rPr>
                <a:t>. تقسیم‌بندی جغرافیایی و تمرکز منطقه‌ای</a:t>
              </a:r>
            </a:p>
            <a:p>
              <a:pPr algn="r" rtl="1">
                <a:lnSpc>
                  <a:spcPts val="4479"/>
                </a:lnSpc>
              </a:pPr>
              <a:r>
                <a:rPr lang="ar-EG" sz="3199" dirty="0">
                  <a:solidFill>
                    <a:srgbClr val="00694C"/>
                  </a:solidFill>
                  <a:latin typeface="Open Sans Extra Bold"/>
                  <a:ea typeface="Open Sans Extra Bold"/>
                  <a:cs typeface="Open Sans Extra Bold"/>
                  <a:sym typeface="Open Sans Extra Bold"/>
                  <a:rtl/>
                </a:rPr>
                <a:t>تحلیل عملکرد منطقه‌ای: از داده‌های جغرافیایی برای شناسایی مناطق با عملکرد بالا و پایین استفاده کنید. در مناطقی که عملکرد خوبی دارند، برنامه‌های بازاریابی را تقویت کنید و در مناطقی که عملکرد ضعیفی دارند، دلایل آن را تحلیل کرده و استراتژی‌های جدید ارائه دهید.</a:t>
              </a:r>
            </a:p>
            <a:p>
              <a:pPr algn="r" rtl="1">
                <a:lnSpc>
                  <a:spcPts val="4479"/>
                </a:lnSpc>
              </a:pPr>
              <a:r>
                <a:rPr lang="ar-EG" sz="3199" dirty="0">
                  <a:solidFill>
                    <a:srgbClr val="00694C"/>
                  </a:solidFill>
                  <a:latin typeface="Open Sans Extra Bold"/>
                  <a:ea typeface="Open Sans Extra Bold"/>
                  <a:cs typeface="Open Sans Extra Bold"/>
                  <a:sym typeface="Open Sans Extra Bold"/>
                  <a:rtl/>
                </a:rPr>
                <a:t>کمپین‌های بازاریابی محلی: کمپین‌های بازاریابی منطقه‌ای را با توجه به شرایط خاص هر منطقه طراحی کنید. این کمپین‌ها می‌توانند شامل تخفیف‌های ویژه، سمینارهای محلی، یا تبلیغات محلی باشند.</a:t>
              </a:r>
            </a:p>
            <a:p>
              <a:pPr algn="ctr" rtl="1">
                <a:lnSpc>
                  <a:spcPts val="4479"/>
                </a:lnSpc>
              </a:pPr>
              <a:endParaRPr lang="ar-EG" sz="3199" dirty="0">
                <a:solidFill>
                  <a:srgbClr val="00694C"/>
                </a:solidFill>
                <a:latin typeface="Open Sans Extra Bold"/>
                <a:ea typeface="Open Sans Extra Bold"/>
                <a:cs typeface="Open Sans Extra Bold"/>
                <a:sym typeface="Open Sans Extra Bold"/>
                <a:rtl/>
              </a:endParaRPr>
            </a:p>
            <a:p>
              <a:pPr algn="ctr">
                <a:lnSpc>
                  <a:spcPts val="4479"/>
                </a:lnSpc>
              </a:pPr>
              <a:endParaRPr lang="ar-EG" sz="3199" dirty="0">
                <a:solidFill>
                  <a:srgbClr val="00694C"/>
                </a:solidFill>
                <a:latin typeface="Open Sans Extra Bold"/>
                <a:ea typeface="Open Sans Extra Bold"/>
                <a:cs typeface="Open Sans Extra Bold"/>
                <a:sym typeface="Open Sans Extra Bold"/>
                <a:rtl/>
              </a:endParaRPr>
            </a:p>
          </p:txBody>
        </p:sp>
      </p:grpSp>
      <p:grpSp>
        <p:nvGrpSpPr>
          <p:cNvPr id="5" name="Group 5"/>
          <p:cNvGrpSpPr/>
          <p:nvPr/>
        </p:nvGrpSpPr>
        <p:grpSpPr>
          <a:xfrm>
            <a:off x="1723258" y="1142137"/>
            <a:ext cx="7317348" cy="8116163"/>
            <a:chOff x="0" y="0"/>
            <a:chExt cx="1631437" cy="1809537"/>
          </a:xfrm>
        </p:grpSpPr>
        <p:sp>
          <p:nvSpPr>
            <p:cNvPr id="6" name="Freeform 6"/>
            <p:cNvSpPr/>
            <p:nvPr/>
          </p:nvSpPr>
          <p:spPr>
            <a:xfrm>
              <a:off x="0" y="0"/>
              <a:ext cx="1631437" cy="1809537"/>
            </a:xfrm>
            <a:custGeom>
              <a:avLst/>
              <a:gdLst/>
              <a:ahLst/>
              <a:cxnLst/>
              <a:rect l="l" t="t" r="r" b="b"/>
              <a:pathLst>
                <a:path w="1631437" h="1809537">
                  <a:moveTo>
                    <a:pt x="8464" y="0"/>
                  </a:moveTo>
                  <a:lnTo>
                    <a:pt x="1622973" y="0"/>
                  </a:lnTo>
                  <a:cubicBezTo>
                    <a:pt x="1625218" y="0"/>
                    <a:pt x="1627371" y="892"/>
                    <a:pt x="1628958" y="2479"/>
                  </a:cubicBezTo>
                  <a:cubicBezTo>
                    <a:pt x="1630545" y="4066"/>
                    <a:pt x="1631437" y="6219"/>
                    <a:pt x="1631437" y="8464"/>
                  </a:cubicBezTo>
                  <a:lnTo>
                    <a:pt x="1631437" y="1801072"/>
                  </a:lnTo>
                  <a:cubicBezTo>
                    <a:pt x="1631437" y="1803317"/>
                    <a:pt x="1630545" y="1805470"/>
                    <a:pt x="1628958" y="1807058"/>
                  </a:cubicBezTo>
                  <a:cubicBezTo>
                    <a:pt x="1627371" y="1808645"/>
                    <a:pt x="1625218" y="1809537"/>
                    <a:pt x="1622973" y="1809537"/>
                  </a:cubicBezTo>
                  <a:lnTo>
                    <a:pt x="8464" y="1809537"/>
                  </a:lnTo>
                  <a:cubicBezTo>
                    <a:pt x="6219" y="1809537"/>
                    <a:pt x="4066" y="1808645"/>
                    <a:pt x="2479" y="1807058"/>
                  </a:cubicBezTo>
                  <a:cubicBezTo>
                    <a:pt x="892" y="1805470"/>
                    <a:pt x="0" y="1803317"/>
                    <a:pt x="0" y="1801072"/>
                  </a:cubicBezTo>
                  <a:lnTo>
                    <a:pt x="0" y="8464"/>
                  </a:lnTo>
                  <a:cubicBezTo>
                    <a:pt x="0" y="6219"/>
                    <a:pt x="892" y="4066"/>
                    <a:pt x="2479" y="2479"/>
                  </a:cubicBezTo>
                  <a:cubicBezTo>
                    <a:pt x="4066" y="892"/>
                    <a:pt x="6219" y="0"/>
                    <a:pt x="8464" y="0"/>
                  </a:cubicBezTo>
                  <a:close/>
                </a:path>
              </a:pathLst>
            </a:custGeom>
            <a:solidFill>
              <a:srgbClr val="A9DFD0"/>
            </a:solidFill>
          </p:spPr>
        </p:sp>
        <p:sp>
          <p:nvSpPr>
            <p:cNvPr id="7" name="TextBox 7"/>
            <p:cNvSpPr txBox="1"/>
            <p:nvPr/>
          </p:nvSpPr>
          <p:spPr>
            <a:xfrm>
              <a:off x="0" y="-38100"/>
              <a:ext cx="1631437" cy="184763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149002" y="1595112"/>
            <a:ext cx="6465859" cy="7030101"/>
          </a:xfrm>
          <a:prstGeom prst="rect">
            <a:avLst/>
          </a:prstGeom>
        </p:spPr>
        <p:txBody>
          <a:bodyPr lIns="0" tIns="0" rIns="0" bIns="0" rtlCol="0" anchor="t">
            <a:spAutoFit/>
          </a:bodyPr>
          <a:lstStyle/>
          <a:p>
            <a:pPr algn="l">
              <a:lnSpc>
                <a:spcPts val="4051"/>
              </a:lnSpc>
            </a:pPr>
            <a:r>
              <a:rPr lang="en-US" sz="2894" spc="-133" dirty="0">
                <a:solidFill>
                  <a:srgbClr val="00694C"/>
                </a:solidFill>
                <a:latin typeface="Raleway Medium"/>
                <a:ea typeface="Raleway Medium"/>
                <a:cs typeface="Raleway Medium"/>
                <a:sym typeface="Raleway Medium"/>
              </a:rPr>
              <a:t>2. Geographical division and regional concentration</a:t>
            </a:r>
          </a:p>
          <a:p>
            <a:pPr algn="l">
              <a:lnSpc>
                <a:spcPts val="4051"/>
              </a:lnSpc>
            </a:pPr>
            <a:r>
              <a:rPr lang="en-US" sz="2894" spc="-133" dirty="0">
                <a:solidFill>
                  <a:srgbClr val="00694C"/>
                </a:solidFill>
                <a:latin typeface="Raleway Medium"/>
                <a:ea typeface="Raleway Medium"/>
                <a:cs typeface="Raleway Medium"/>
                <a:sym typeface="Raleway Medium"/>
              </a:rPr>
              <a:t>Regional Performance Analysis: Use geographic data to identify high and low performing regions. Strengthen marketing programs in areas that are performing well, and analyze why and propose new strategies in areas that are underperforming.</a:t>
            </a:r>
          </a:p>
          <a:p>
            <a:pPr algn="l">
              <a:lnSpc>
                <a:spcPts val="3793"/>
              </a:lnSpc>
              <a:spcBef>
                <a:spcPct val="0"/>
              </a:spcBef>
            </a:pPr>
            <a:r>
              <a:rPr lang="en-US" sz="2709" spc="-124" dirty="0">
                <a:solidFill>
                  <a:srgbClr val="00694C"/>
                </a:solidFill>
                <a:latin typeface="Raleway Medium"/>
                <a:ea typeface="Raleway Medium"/>
                <a:cs typeface="Raleway Medium"/>
                <a:sym typeface="Raleway Medium"/>
              </a:rPr>
              <a:t>Local marketing campaigns: Design regional marketing campaigns according to the specific conditions of each region. These campaigns can include special discounts, local seminars, or local promotions.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929408" y="1295400"/>
            <a:ext cx="7924800" cy="2291382"/>
          </a:xfrm>
          <a:prstGeom prst="rect">
            <a:avLst/>
          </a:prstGeom>
        </p:spPr>
        <p:txBody>
          <a:bodyPr lIns="0" tIns="0" rIns="0" bIns="0" rtlCol="0" anchor="t">
            <a:spAutoFit/>
          </a:bodyPr>
          <a:lstStyle/>
          <a:p>
            <a:pPr marL="0" lvl="1" indent="0" algn="ctr">
              <a:lnSpc>
                <a:spcPts val="8677"/>
              </a:lnSpc>
            </a:pPr>
            <a:r>
              <a:rPr lang="en-US" sz="9641" spc="-443" dirty="0">
                <a:solidFill>
                  <a:srgbClr val="00694C"/>
                </a:solidFill>
                <a:latin typeface="Raleway Medium"/>
                <a:ea typeface="Raleway Medium"/>
                <a:cs typeface="Raleway Medium"/>
                <a:sym typeface="Raleway Medium"/>
              </a:rPr>
              <a:t>Company Representative</a:t>
            </a:r>
          </a:p>
        </p:txBody>
      </p:sp>
      <p:sp>
        <p:nvSpPr>
          <p:cNvPr id="3" name="TextBox 3"/>
          <p:cNvSpPr txBox="1"/>
          <p:nvPr/>
        </p:nvSpPr>
        <p:spPr>
          <a:xfrm>
            <a:off x="1028700" y="3789680"/>
            <a:ext cx="7635008" cy="4375150"/>
          </a:xfrm>
          <a:prstGeom prst="rect">
            <a:avLst/>
          </a:prstGeom>
        </p:spPr>
        <p:txBody>
          <a:bodyPr lIns="0" tIns="0" rIns="0" bIns="0" rtlCol="0" anchor="t">
            <a:spAutoFit/>
          </a:bodyPr>
          <a:lstStyle/>
          <a:p>
            <a:pPr algn="just">
              <a:lnSpc>
                <a:spcPts val="3499"/>
              </a:lnSpc>
            </a:pPr>
            <a:r>
              <a:rPr lang="en-US" sz="2499" dirty="0">
                <a:solidFill>
                  <a:srgbClr val="00694C"/>
                </a:solidFill>
                <a:latin typeface="Raleway Semi-Bold"/>
                <a:ea typeface="Raleway Semi-Bold"/>
                <a:cs typeface="Raleway Semi-Bold"/>
                <a:sym typeface="Raleway Semi-Bold"/>
              </a:rPr>
              <a:t>Orchid Farmed operates in the field of marketing for pharmaceutical products. One of the main pillars of the company is the sales and marketing team. Along with the many positions in this team, one of the most important positions is the scientific representative or </a:t>
            </a:r>
            <a:r>
              <a:rPr lang="en-US" sz="2499" dirty="0" err="1">
                <a:solidFill>
                  <a:srgbClr val="00694C"/>
                </a:solidFill>
                <a:latin typeface="Raleway Semi-Bold"/>
                <a:ea typeface="Raleway Semi-Bold"/>
                <a:cs typeface="Raleway Semi-Bold"/>
                <a:sym typeface="Raleway Semi-Bold"/>
              </a:rPr>
              <a:t>MedRep</a:t>
            </a:r>
            <a:r>
              <a:rPr lang="en-US" sz="2499" dirty="0">
                <a:solidFill>
                  <a:srgbClr val="00694C"/>
                </a:solidFill>
                <a:latin typeface="Raleway Semi-Bold"/>
                <a:ea typeface="Raleway Semi-Bold"/>
                <a:cs typeface="Raleway Semi-Bold"/>
                <a:sym typeface="Raleway Semi-Bold"/>
              </a:rPr>
              <a:t>.</a:t>
            </a:r>
          </a:p>
          <a:p>
            <a:pPr algn="just">
              <a:lnSpc>
                <a:spcPts val="3499"/>
              </a:lnSpc>
            </a:pPr>
            <a:r>
              <a:rPr lang="en-US" sz="2499" dirty="0">
                <a:solidFill>
                  <a:srgbClr val="00694C"/>
                </a:solidFill>
                <a:latin typeface="Raleway Semi-Bold"/>
                <a:ea typeface="Raleway Semi-Bold"/>
                <a:cs typeface="Raleway Semi-Bold"/>
                <a:sym typeface="Raleway Semi-Bold"/>
              </a:rPr>
              <a:t>The main representative is to meet with doctors and provide manufactured drugs. For this purpose, the meeting plan team announces to </a:t>
            </a:r>
            <a:r>
              <a:rPr lang="en-US" sz="2499" dirty="0" err="1">
                <a:solidFill>
                  <a:srgbClr val="00694C"/>
                </a:solidFill>
                <a:latin typeface="Raleway Semi-Bold"/>
                <a:ea typeface="Raleway Semi-Bold"/>
                <a:cs typeface="Raleway Semi-Bold"/>
                <a:sym typeface="Raleway Semi-Bold"/>
              </a:rPr>
              <a:t>MedRep</a:t>
            </a:r>
            <a:r>
              <a:rPr lang="en-US" sz="2499" dirty="0">
                <a:solidFill>
                  <a:srgbClr val="00694C"/>
                </a:solidFill>
                <a:latin typeface="Raleway Semi-Bold"/>
                <a:ea typeface="Raleway Semi-Bold"/>
                <a:cs typeface="Raleway Semi-Bold"/>
                <a:sym typeface="Raleway Semi-Bold"/>
              </a:rPr>
              <a:t>. </a:t>
            </a:r>
          </a:p>
          <a:p>
            <a:pPr algn="just">
              <a:lnSpc>
                <a:spcPts val="3499"/>
              </a:lnSpc>
              <a:spcBef>
                <a:spcPct val="0"/>
              </a:spcBef>
            </a:pPr>
            <a:r>
              <a:rPr lang="en-US" sz="2499" dirty="0">
                <a:solidFill>
                  <a:srgbClr val="00694C"/>
                </a:solidFill>
                <a:latin typeface="Raleway Semi-Bold"/>
                <a:ea typeface="Raleway Semi-Bold"/>
                <a:cs typeface="Raleway Semi-Bold"/>
                <a:sym typeface="Raleway Semi-Bold"/>
              </a:rPr>
              <a:t> Agents are obliged to implement their own plans.</a:t>
            </a:r>
          </a:p>
        </p:txBody>
      </p:sp>
      <p:sp>
        <p:nvSpPr>
          <p:cNvPr id="4" name="TextBox 4"/>
          <p:cNvSpPr txBox="1"/>
          <p:nvPr/>
        </p:nvSpPr>
        <p:spPr>
          <a:xfrm>
            <a:off x="9144000" y="4000502"/>
            <a:ext cx="8115300" cy="2566036"/>
          </a:xfrm>
          <a:prstGeom prst="rect">
            <a:avLst/>
          </a:prstGeom>
        </p:spPr>
        <p:txBody>
          <a:bodyPr lIns="0" tIns="0" rIns="0" bIns="0" rtlCol="0" anchor="t">
            <a:spAutoFit/>
          </a:bodyPr>
          <a:lstStyle/>
          <a:p>
            <a:pPr algn="ctr">
              <a:lnSpc>
                <a:spcPts val="10919"/>
              </a:lnSpc>
              <a:spcBef>
                <a:spcPct val="0"/>
              </a:spcBef>
            </a:pPr>
            <a:r>
              <a:rPr lang="en-US" sz="7799" spc="-358" dirty="0">
                <a:solidFill>
                  <a:srgbClr val="00694C"/>
                </a:solidFill>
                <a:latin typeface="Raleway Bold"/>
                <a:ea typeface="Raleway Bold"/>
                <a:cs typeface="Raleway Bold"/>
                <a:sym typeface="Raleway Bold"/>
              </a:rPr>
              <a:t>Sky's The Limit</a:t>
            </a:r>
          </a:p>
          <a:p>
            <a:pPr algn="ctr">
              <a:lnSpc>
                <a:spcPts val="9659"/>
              </a:lnSpc>
              <a:spcBef>
                <a:spcPct val="0"/>
              </a:spcBef>
            </a:pPr>
            <a:endParaRPr lang="en-US" sz="7799" spc="-358" dirty="0">
              <a:solidFill>
                <a:srgbClr val="00694C"/>
              </a:solidFill>
              <a:latin typeface="Raleway Bold"/>
              <a:ea typeface="Raleway Bold"/>
              <a:cs typeface="Raleway Bold"/>
              <a:sym typeface="Raleway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80">
                                          <p:stCondLst>
                                            <p:cond delay="0"/>
                                          </p:stCondLst>
                                        </p:cTn>
                                        <p:tgtEl>
                                          <p:spTgt spid="4"/>
                                        </p:tgtEl>
                                      </p:cBhvr>
                                    </p:animEffect>
                                    <p:anim calcmode="lin" valueType="num">
                                      <p:cBhvr>
                                        <p:cTn id="19"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4" dur="26">
                                          <p:stCondLst>
                                            <p:cond delay="650"/>
                                          </p:stCondLst>
                                        </p:cTn>
                                        <p:tgtEl>
                                          <p:spTgt spid="4"/>
                                        </p:tgtEl>
                                      </p:cBhvr>
                                      <p:to x="100000" y="60000"/>
                                    </p:animScale>
                                    <p:animScale>
                                      <p:cBhvr>
                                        <p:cTn id="25" dur="166" decel="50000">
                                          <p:stCondLst>
                                            <p:cond delay="676"/>
                                          </p:stCondLst>
                                        </p:cTn>
                                        <p:tgtEl>
                                          <p:spTgt spid="4"/>
                                        </p:tgtEl>
                                      </p:cBhvr>
                                      <p:to x="100000" y="100000"/>
                                    </p:animScale>
                                    <p:animScale>
                                      <p:cBhvr>
                                        <p:cTn id="26" dur="26">
                                          <p:stCondLst>
                                            <p:cond delay="1312"/>
                                          </p:stCondLst>
                                        </p:cTn>
                                        <p:tgtEl>
                                          <p:spTgt spid="4"/>
                                        </p:tgtEl>
                                      </p:cBhvr>
                                      <p:to x="100000" y="80000"/>
                                    </p:animScale>
                                    <p:animScale>
                                      <p:cBhvr>
                                        <p:cTn id="27" dur="166" decel="50000">
                                          <p:stCondLst>
                                            <p:cond delay="1338"/>
                                          </p:stCondLst>
                                        </p:cTn>
                                        <p:tgtEl>
                                          <p:spTgt spid="4"/>
                                        </p:tgtEl>
                                      </p:cBhvr>
                                      <p:to x="100000" y="100000"/>
                                    </p:animScale>
                                    <p:animScale>
                                      <p:cBhvr>
                                        <p:cTn id="28" dur="26">
                                          <p:stCondLst>
                                            <p:cond delay="1642"/>
                                          </p:stCondLst>
                                        </p:cTn>
                                        <p:tgtEl>
                                          <p:spTgt spid="4"/>
                                        </p:tgtEl>
                                      </p:cBhvr>
                                      <p:to x="100000" y="90000"/>
                                    </p:animScale>
                                    <p:animScale>
                                      <p:cBhvr>
                                        <p:cTn id="29" dur="166" decel="50000">
                                          <p:stCondLst>
                                            <p:cond delay="1668"/>
                                          </p:stCondLst>
                                        </p:cTn>
                                        <p:tgtEl>
                                          <p:spTgt spid="4"/>
                                        </p:tgtEl>
                                      </p:cBhvr>
                                      <p:to x="100000" y="100000"/>
                                    </p:animScale>
                                    <p:animScale>
                                      <p:cBhvr>
                                        <p:cTn id="30" dur="26">
                                          <p:stCondLst>
                                            <p:cond delay="1808"/>
                                          </p:stCondLst>
                                        </p:cTn>
                                        <p:tgtEl>
                                          <p:spTgt spid="4"/>
                                        </p:tgtEl>
                                      </p:cBhvr>
                                      <p:to x="100000" y="95000"/>
                                    </p:animScale>
                                    <p:animScale>
                                      <p:cBhvr>
                                        <p:cTn id="31"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grpSp>
        <p:nvGrpSpPr>
          <p:cNvPr id="2" name="Group 2"/>
          <p:cNvGrpSpPr/>
          <p:nvPr/>
        </p:nvGrpSpPr>
        <p:grpSpPr>
          <a:xfrm>
            <a:off x="9341989" y="1142137"/>
            <a:ext cx="7624779" cy="8116163"/>
            <a:chOff x="0" y="0"/>
            <a:chExt cx="1699980" cy="1809537"/>
          </a:xfrm>
        </p:grpSpPr>
        <p:sp>
          <p:nvSpPr>
            <p:cNvPr id="3" name="Freeform 3"/>
            <p:cNvSpPr/>
            <p:nvPr/>
          </p:nvSpPr>
          <p:spPr>
            <a:xfrm>
              <a:off x="0" y="0"/>
              <a:ext cx="1699980" cy="1809537"/>
            </a:xfrm>
            <a:custGeom>
              <a:avLst/>
              <a:gdLst/>
              <a:ahLst/>
              <a:cxnLst/>
              <a:rect l="l" t="t" r="r" b="b"/>
              <a:pathLst>
                <a:path w="1699980" h="1809537">
                  <a:moveTo>
                    <a:pt x="8123" y="0"/>
                  </a:moveTo>
                  <a:lnTo>
                    <a:pt x="1691857" y="0"/>
                  </a:lnTo>
                  <a:cubicBezTo>
                    <a:pt x="1696343" y="0"/>
                    <a:pt x="1699980" y="3637"/>
                    <a:pt x="1699980" y="8123"/>
                  </a:cubicBezTo>
                  <a:lnTo>
                    <a:pt x="1699980" y="1801414"/>
                  </a:lnTo>
                  <a:cubicBezTo>
                    <a:pt x="1699980" y="1805900"/>
                    <a:pt x="1696343" y="1809537"/>
                    <a:pt x="1691857" y="1809537"/>
                  </a:cubicBezTo>
                  <a:lnTo>
                    <a:pt x="8123" y="1809537"/>
                  </a:lnTo>
                  <a:cubicBezTo>
                    <a:pt x="5969" y="1809537"/>
                    <a:pt x="3902" y="1808681"/>
                    <a:pt x="2379" y="1807158"/>
                  </a:cubicBezTo>
                  <a:cubicBezTo>
                    <a:pt x="856" y="1805634"/>
                    <a:pt x="0" y="1803568"/>
                    <a:pt x="0" y="1801414"/>
                  </a:cubicBezTo>
                  <a:lnTo>
                    <a:pt x="0" y="8123"/>
                  </a:lnTo>
                  <a:cubicBezTo>
                    <a:pt x="0" y="3637"/>
                    <a:pt x="3637" y="0"/>
                    <a:pt x="8123" y="0"/>
                  </a:cubicBezTo>
                  <a:close/>
                </a:path>
              </a:pathLst>
            </a:custGeom>
            <a:solidFill>
              <a:srgbClr val="A9DFD0"/>
            </a:solidFill>
          </p:spPr>
        </p:sp>
        <p:sp>
          <p:nvSpPr>
            <p:cNvPr id="4" name="TextBox 4"/>
            <p:cNvSpPr txBox="1"/>
            <p:nvPr/>
          </p:nvSpPr>
          <p:spPr>
            <a:xfrm>
              <a:off x="0" y="-57150"/>
              <a:ext cx="1699980" cy="1866687"/>
            </a:xfrm>
            <a:prstGeom prst="rect">
              <a:avLst/>
            </a:prstGeom>
          </p:spPr>
          <p:txBody>
            <a:bodyPr lIns="50800" tIns="50800" rIns="50800" bIns="50800" rtlCol="0" anchor="ctr"/>
            <a:lstStyle/>
            <a:p>
              <a:pPr algn="r" rtl="1">
                <a:lnSpc>
                  <a:spcPts val="4479"/>
                </a:lnSpc>
              </a:pPr>
              <a:r>
                <a:rPr lang="en-US" sz="3199" dirty="0">
                  <a:solidFill>
                    <a:srgbClr val="00694C"/>
                  </a:solidFill>
                  <a:latin typeface="Open Sans Extra Bold"/>
                  <a:ea typeface="Open Sans Extra Bold"/>
                  <a:cs typeface="Open Sans Extra Bold"/>
                  <a:sym typeface="Open Sans Extra Bold"/>
                </a:rPr>
                <a:t>3</a:t>
              </a:r>
              <a:r>
                <a:rPr lang="ar-EG" sz="3199" dirty="0">
                  <a:solidFill>
                    <a:srgbClr val="00694C"/>
                  </a:solidFill>
                  <a:latin typeface="Open Sans Extra Bold"/>
                  <a:ea typeface="Open Sans Extra Bold"/>
                  <a:cs typeface="Open Sans Extra Bold"/>
                  <a:sym typeface="Open Sans Extra Bold"/>
                  <a:rtl/>
                </a:rPr>
                <a:t>. تحلیل محصولات برتر و کم‌فروش</a:t>
              </a:r>
            </a:p>
            <a:p>
              <a:pPr algn="r" rtl="1">
                <a:lnSpc>
                  <a:spcPts val="4479"/>
                </a:lnSpc>
              </a:pPr>
              <a:r>
                <a:rPr lang="ar-EG" sz="3199" dirty="0">
                  <a:solidFill>
                    <a:srgbClr val="00694C"/>
                  </a:solidFill>
                  <a:latin typeface="Open Sans Extra Bold"/>
                  <a:ea typeface="Open Sans Extra Bold"/>
                  <a:cs typeface="Open Sans Extra Bold"/>
                  <a:sym typeface="Open Sans Extra Bold"/>
                  <a:rtl/>
                </a:rPr>
                <a:t>تجزیه و تحلیل محصولات پرطرفدار: محصولات پرفروش را شناسایی کرده و دلیل موفقیت آنها را تحلیل کنید. این تحلیل می‌تواند به بهبود بازاریابی داروهای کم‌فروش کمک کند.</a:t>
              </a:r>
            </a:p>
            <a:p>
              <a:pPr algn="r" rtl="1">
                <a:lnSpc>
                  <a:spcPts val="4479"/>
                </a:lnSpc>
              </a:pPr>
              <a:r>
                <a:rPr lang="ar-EG" sz="3199" dirty="0">
                  <a:solidFill>
                    <a:srgbClr val="00694C"/>
                  </a:solidFill>
                  <a:latin typeface="Open Sans Extra Bold"/>
                  <a:ea typeface="Open Sans Extra Bold"/>
                  <a:cs typeface="Open Sans Extra Bold"/>
                  <a:sym typeface="Open Sans Extra Bold"/>
                  <a:rtl/>
                </a:rPr>
                <a:t>تمرکز بر داروهای کم‌فروش: با استفاده از داده‌ها، داروهایی که عملکرد ضعیف‌تری داشته‌اند را شناسایی کرده و دلایل آن را بررسی کنید. ممکن است این داروها به تبلیغات یا آموزش بیشتری نیاز داشته باشند.</a:t>
              </a:r>
            </a:p>
            <a:p>
              <a:pPr algn="ctr" rtl="1">
                <a:lnSpc>
                  <a:spcPts val="4479"/>
                </a:lnSpc>
              </a:pPr>
              <a:endParaRPr lang="ar-EG" sz="3199" dirty="0">
                <a:solidFill>
                  <a:srgbClr val="00694C"/>
                </a:solidFill>
                <a:latin typeface="Open Sans Extra Bold"/>
                <a:ea typeface="Open Sans Extra Bold"/>
                <a:cs typeface="Open Sans Extra Bold"/>
                <a:sym typeface="Open Sans Extra Bold"/>
                <a:rtl/>
              </a:endParaRPr>
            </a:p>
            <a:p>
              <a:pPr algn="ctr">
                <a:lnSpc>
                  <a:spcPts val="4479"/>
                </a:lnSpc>
              </a:pPr>
              <a:endParaRPr lang="ar-EG" sz="3199" dirty="0">
                <a:solidFill>
                  <a:srgbClr val="00694C"/>
                </a:solidFill>
                <a:latin typeface="Open Sans Extra Bold"/>
                <a:ea typeface="Open Sans Extra Bold"/>
                <a:cs typeface="Open Sans Extra Bold"/>
                <a:sym typeface="Open Sans Extra Bold"/>
                <a:rtl/>
              </a:endParaRPr>
            </a:p>
          </p:txBody>
        </p:sp>
      </p:grpSp>
      <p:grpSp>
        <p:nvGrpSpPr>
          <p:cNvPr id="5" name="Group 5"/>
          <p:cNvGrpSpPr/>
          <p:nvPr/>
        </p:nvGrpSpPr>
        <p:grpSpPr>
          <a:xfrm>
            <a:off x="1723258" y="1142137"/>
            <a:ext cx="7317348" cy="8116163"/>
            <a:chOff x="0" y="0"/>
            <a:chExt cx="1631437" cy="1809537"/>
          </a:xfrm>
        </p:grpSpPr>
        <p:sp>
          <p:nvSpPr>
            <p:cNvPr id="6" name="Freeform 6"/>
            <p:cNvSpPr/>
            <p:nvPr/>
          </p:nvSpPr>
          <p:spPr>
            <a:xfrm>
              <a:off x="0" y="0"/>
              <a:ext cx="1631437" cy="1809537"/>
            </a:xfrm>
            <a:custGeom>
              <a:avLst/>
              <a:gdLst/>
              <a:ahLst/>
              <a:cxnLst/>
              <a:rect l="l" t="t" r="r" b="b"/>
              <a:pathLst>
                <a:path w="1631437" h="1809537">
                  <a:moveTo>
                    <a:pt x="8464" y="0"/>
                  </a:moveTo>
                  <a:lnTo>
                    <a:pt x="1622973" y="0"/>
                  </a:lnTo>
                  <a:cubicBezTo>
                    <a:pt x="1625218" y="0"/>
                    <a:pt x="1627371" y="892"/>
                    <a:pt x="1628958" y="2479"/>
                  </a:cubicBezTo>
                  <a:cubicBezTo>
                    <a:pt x="1630545" y="4066"/>
                    <a:pt x="1631437" y="6219"/>
                    <a:pt x="1631437" y="8464"/>
                  </a:cubicBezTo>
                  <a:lnTo>
                    <a:pt x="1631437" y="1801072"/>
                  </a:lnTo>
                  <a:cubicBezTo>
                    <a:pt x="1631437" y="1803317"/>
                    <a:pt x="1630545" y="1805470"/>
                    <a:pt x="1628958" y="1807058"/>
                  </a:cubicBezTo>
                  <a:cubicBezTo>
                    <a:pt x="1627371" y="1808645"/>
                    <a:pt x="1625218" y="1809537"/>
                    <a:pt x="1622973" y="1809537"/>
                  </a:cubicBezTo>
                  <a:lnTo>
                    <a:pt x="8464" y="1809537"/>
                  </a:lnTo>
                  <a:cubicBezTo>
                    <a:pt x="6219" y="1809537"/>
                    <a:pt x="4066" y="1808645"/>
                    <a:pt x="2479" y="1807058"/>
                  </a:cubicBezTo>
                  <a:cubicBezTo>
                    <a:pt x="892" y="1805470"/>
                    <a:pt x="0" y="1803317"/>
                    <a:pt x="0" y="1801072"/>
                  </a:cubicBezTo>
                  <a:lnTo>
                    <a:pt x="0" y="8464"/>
                  </a:lnTo>
                  <a:cubicBezTo>
                    <a:pt x="0" y="6219"/>
                    <a:pt x="892" y="4066"/>
                    <a:pt x="2479" y="2479"/>
                  </a:cubicBezTo>
                  <a:cubicBezTo>
                    <a:pt x="4066" y="892"/>
                    <a:pt x="6219" y="0"/>
                    <a:pt x="8464" y="0"/>
                  </a:cubicBezTo>
                  <a:close/>
                </a:path>
              </a:pathLst>
            </a:custGeom>
            <a:solidFill>
              <a:srgbClr val="A9DFD0"/>
            </a:solidFill>
          </p:spPr>
        </p:sp>
        <p:sp>
          <p:nvSpPr>
            <p:cNvPr id="7" name="TextBox 7"/>
            <p:cNvSpPr txBox="1"/>
            <p:nvPr/>
          </p:nvSpPr>
          <p:spPr>
            <a:xfrm>
              <a:off x="0" y="-38100"/>
              <a:ext cx="1631437" cy="184763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101096" y="2178403"/>
            <a:ext cx="6561670" cy="5088468"/>
          </a:xfrm>
          <a:prstGeom prst="rect">
            <a:avLst/>
          </a:prstGeom>
        </p:spPr>
        <p:txBody>
          <a:bodyPr lIns="0" tIns="0" rIns="0" bIns="0" rtlCol="0" anchor="t">
            <a:spAutoFit/>
          </a:bodyPr>
          <a:lstStyle/>
          <a:p>
            <a:pPr algn="l">
              <a:lnSpc>
                <a:spcPts val="4111"/>
              </a:lnSpc>
            </a:pPr>
            <a:r>
              <a:rPr lang="en-US" sz="2937" spc="-135" dirty="0">
                <a:solidFill>
                  <a:srgbClr val="00694C"/>
                </a:solidFill>
                <a:latin typeface="Raleway Medium"/>
                <a:ea typeface="Raleway Medium"/>
                <a:cs typeface="Raleway Medium"/>
                <a:sym typeface="Raleway Medium"/>
              </a:rPr>
              <a:t>3. Analysis of top and low-selling products</a:t>
            </a:r>
          </a:p>
          <a:p>
            <a:pPr algn="l">
              <a:lnSpc>
                <a:spcPts val="4111"/>
              </a:lnSpc>
            </a:pPr>
            <a:r>
              <a:rPr lang="en-US" sz="2937" spc="-135" dirty="0">
                <a:solidFill>
                  <a:srgbClr val="00694C"/>
                </a:solidFill>
                <a:latin typeface="Raleway Medium"/>
                <a:ea typeface="Raleway Medium"/>
                <a:cs typeface="Raleway Medium"/>
                <a:sym typeface="Raleway Medium"/>
              </a:rPr>
              <a:t>Hot Products Analysis: Identify top selling products and analyze the reason for their success. This analysis can help improve the marketing of low-selling drugs.</a:t>
            </a:r>
          </a:p>
          <a:p>
            <a:pPr algn="l">
              <a:lnSpc>
                <a:spcPts val="3850"/>
              </a:lnSpc>
              <a:spcBef>
                <a:spcPct val="0"/>
              </a:spcBef>
            </a:pPr>
            <a:r>
              <a:rPr lang="en-US" sz="2750" spc="-126" dirty="0">
                <a:solidFill>
                  <a:srgbClr val="00694C"/>
                </a:solidFill>
                <a:latin typeface="Raleway Medium"/>
                <a:ea typeface="Raleway Medium"/>
                <a:cs typeface="Raleway Medium"/>
                <a:sym typeface="Raleway Medium"/>
              </a:rPr>
              <a:t>Focus on underperforming drugs: Use data to identify underperforming drugs and investigate why. These drugs may need more advertising or education.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9341989" y="1142137"/>
            <a:ext cx="7624779" cy="8116163"/>
            <a:chOff x="0" y="0"/>
            <a:chExt cx="1699980" cy="1809537"/>
          </a:xfrm>
        </p:grpSpPr>
        <p:sp>
          <p:nvSpPr>
            <p:cNvPr id="3" name="Freeform 3"/>
            <p:cNvSpPr/>
            <p:nvPr/>
          </p:nvSpPr>
          <p:spPr>
            <a:xfrm>
              <a:off x="0" y="0"/>
              <a:ext cx="1699980" cy="1809537"/>
            </a:xfrm>
            <a:custGeom>
              <a:avLst/>
              <a:gdLst/>
              <a:ahLst/>
              <a:cxnLst/>
              <a:rect l="l" t="t" r="r" b="b"/>
              <a:pathLst>
                <a:path w="1699980" h="1809537">
                  <a:moveTo>
                    <a:pt x="8123" y="0"/>
                  </a:moveTo>
                  <a:lnTo>
                    <a:pt x="1691857" y="0"/>
                  </a:lnTo>
                  <a:cubicBezTo>
                    <a:pt x="1696343" y="0"/>
                    <a:pt x="1699980" y="3637"/>
                    <a:pt x="1699980" y="8123"/>
                  </a:cubicBezTo>
                  <a:lnTo>
                    <a:pt x="1699980" y="1801414"/>
                  </a:lnTo>
                  <a:cubicBezTo>
                    <a:pt x="1699980" y="1805900"/>
                    <a:pt x="1696343" y="1809537"/>
                    <a:pt x="1691857" y="1809537"/>
                  </a:cubicBezTo>
                  <a:lnTo>
                    <a:pt x="8123" y="1809537"/>
                  </a:lnTo>
                  <a:cubicBezTo>
                    <a:pt x="5969" y="1809537"/>
                    <a:pt x="3902" y="1808681"/>
                    <a:pt x="2379" y="1807158"/>
                  </a:cubicBezTo>
                  <a:cubicBezTo>
                    <a:pt x="856" y="1805634"/>
                    <a:pt x="0" y="1803568"/>
                    <a:pt x="0" y="1801414"/>
                  </a:cubicBezTo>
                  <a:lnTo>
                    <a:pt x="0" y="8123"/>
                  </a:lnTo>
                  <a:cubicBezTo>
                    <a:pt x="0" y="3637"/>
                    <a:pt x="3637" y="0"/>
                    <a:pt x="8123" y="0"/>
                  </a:cubicBezTo>
                  <a:close/>
                </a:path>
              </a:pathLst>
            </a:custGeom>
            <a:solidFill>
              <a:srgbClr val="A9DFD0"/>
            </a:solidFill>
            <a:ln cap="sq">
              <a:noFill/>
              <a:prstDash val="solid"/>
              <a:miter/>
            </a:ln>
          </p:spPr>
        </p:sp>
        <p:sp>
          <p:nvSpPr>
            <p:cNvPr id="4" name="TextBox 4"/>
            <p:cNvSpPr txBox="1"/>
            <p:nvPr/>
          </p:nvSpPr>
          <p:spPr>
            <a:xfrm>
              <a:off x="0" y="-57150"/>
              <a:ext cx="1699980" cy="1866687"/>
            </a:xfrm>
            <a:prstGeom prst="rect">
              <a:avLst/>
            </a:prstGeom>
          </p:spPr>
          <p:txBody>
            <a:bodyPr lIns="50800" tIns="50800" rIns="50800" bIns="50800" rtlCol="0" anchor="ctr"/>
            <a:lstStyle/>
            <a:p>
              <a:pPr algn="r" rtl="1">
                <a:lnSpc>
                  <a:spcPts val="4479"/>
                </a:lnSpc>
              </a:pPr>
              <a:r>
                <a:rPr lang="en-US" sz="3199" dirty="0">
                  <a:solidFill>
                    <a:srgbClr val="00694C"/>
                  </a:solidFill>
                  <a:latin typeface="Open Sans Extra Bold"/>
                  <a:ea typeface="Open Sans Extra Bold"/>
                  <a:cs typeface="Open Sans Extra Bold"/>
                  <a:sym typeface="Open Sans Extra Bold"/>
                </a:rPr>
                <a:t>4</a:t>
              </a:r>
              <a:r>
                <a:rPr lang="ar-EG" sz="3199" dirty="0">
                  <a:solidFill>
                    <a:srgbClr val="00694C"/>
                  </a:solidFill>
                  <a:latin typeface="Open Sans Extra Bold"/>
                  <a:ea typeface="Open Sans Extra Bold"/>
                  <a:cs typeface="Open Sans Extra Bold"/>
                  <a:sym typeface="Open Sans Extra Bold"/>
                  <a:rtl/>
                </a:rPr>
                <a:t>.همکاری با سازمان‌های پزشکی و بیمه‌ها</a:t>
              </a:r>
            </a:p>
            <a:p>
              <a:pPr algn="r" rtl="1">
                <a:lnSpc>
                  <a:spcPts val="4479"/>
                </a:lnSpc>
              </a:pPr>
              <a:r>
                <a:rPr lang="ar-EG" sz="3199" dirty="0">
                  <a:solidFill>
                    <a:srgbClr val="00694C"/>
                  </a:solidFill>
                  <a:latin typeface="Open Sans Extra Bold"/>
                  <a:ea typeface="Open Sans Extra Bold"/>
                  <a:cs typeface="Open Sans Extra Bold"/>
                  <a:sym typeface="Open Sans Extra Bold"/>
                  <a:rtl/>
                </a:rPr>
                <a:t>همکاری استراتژیک: همکاری نزدیک با سازمان‌های پزشکی و بیمه‌ها برای ترویج داروها و ارائه تخفیفات ویژه به بیمه‌شدگان می‌تواند تقاضا را افزایش دهد.</a:t>
              </a:r>
            </a:p>
            <a:p>
              <a:pPr algn="ctr" rtl="1">
                <a:lnSpc>
                  <a:spcPts val="4479"/>
                </a:lnSpc>
              </a:pPr>
              <a:endParaRPr lang="ar-EG" sz="3199" dirty="0">
                <a:solidFill>
                  <a:srgbClr val="00694C"/>
                </a:solidFill>
                <a:latin typeface="Open Sans Extra Bold"/>
                <a:ea typeface="Open Sans Extra Bold"/>
                <a:cs typeface="Open Sans Extra Bold"/>
                <a:sym typeface="Open Sans Extra Bold"/>
                <a:rtl/>
              </a:endParaRPr>
            </a:p>
            <a:p>
              <a:pPr algn="ctr" rtl="1">
                <a:lnSpc>
                  <a:spcPts val="4479"/>
                </a:lnSpc>
              </a:pPr>
              <a:endParaRPr lang="ar-EG" sz="3199" dirty="0">
                <a:solidFill>
                  <a:srgbClr val="00694C"/>
                </a:solidFill>
                <a:latin typeface="Open Sans Extra Bold"/>
                <a:ea typeface="Open Sans Extra Bold"/>
                <a:cs typeface="Open Sans Extra Bold"/>
                <a:sym typeface="Open Sans Extra Bold"/>
                <a:rtl/>
              </a:endParaRPr>
            </a:p>
            <a:p>
              <a:pPr algn="ctr">
                <a:lnSpc>
                  <a:spcPts val="4479"/>
                </a:lnSpc>
              </a:pPr>
              <a:endParaRPr lang="ar-EG" sz="3199" dirty="0">
                <a:solidFill>
                  <a:srgbClr val="00694C"/>
                </a:solidFill>
                <a:latin typeface="Open Sans Extra Bold"/>
                <a:ea typeface="Open Sans Extra Bold"/>
                <a:cs typeface="Open Sans Extra Bold"/>
                <a:sym typeface="Open Sans Extra Bold"/>
                <a:rtl/>
              </a:endParaRPr>
            </a:p>
          </p:txBody>
        </p:sp>
      </p:grpSp>
      <p:grpSp>
        <p:nvGrpSpPr>
          <p:cNvPr id="5" name="Group 5"/>
          <p:cNvGrpSpPr/>
          <p:nvPr/>
        </p:nvGrpSpPr>
        <p:grpSpPr>
          <a:xfrm>
            <a:off x="1723258" y="1142137"/>
            <a:ext cx="7317348" cy="8116163"/>
            <a:chOff x="0" y="0"/>
            <a:chExt cx="1631437" cy="1809537"/>
          </a:xfrm>
        </p:grpSpPr>
        <p:sp>
          <p:nvSpPr>
            <p:cNvPr id="6" name="Freeform 6"/>
            <p:cNvSpPr/>
            <p:nvPr/>
          </p:nvSpPr>
          <p:spPr>
            <a:xfrm>
              <a:off x="0" y="0"/>
              <a:ext cx="1631437" cy="1809537"/>
            </a:xfrm>
            <a:custGeom>
              <a:avLst/>
              <a:gdLst/>
              <a:ahLst/>
              <a:cxnLst/>
              <a:rect l="l" t="t" r="r" b="b"/>
              <a:pathLst>
                <a:path w="1631437" h="1809537">
                  <a:moveTo>
                    <a:pt x="8464" y="0"/>
                  </a:moveTo>
                  <a:lnTo>
                    <a:pt x="1622973" y="0"/>
                  </a:lnTo>
                  <a:cubicBezTo>
                    <a:pt x="1625218" y="0"/>
                    <a:pt x="1627371" y="892"/>
                    <a:pt x="1628958" y="2479"/>
                  </a:cubicBezTo>
                  <a:cubicBezTo>
                    <a:pt x="1630545" y="4066"/>
                    <a:pt x="1631437" y="6219"/>
                    <a:pt x="1631437" y="8464"/>
                  </a:cubicBezTo>
                  <a:lnTo>
                    <a:pt x="1631437" y="1801072"/>
                  </a:lnTo>
                  <a:cubicBezTo>
                    <a:pt x="1631437" y="1803317"/>
                    <a:pt x="1630545" y="1805470"/>
                    <a:pt x="1628958" y="1807058"/>
                  </a:cubicBezTo>
                  <a:cubicBezTo>
                    <a:pt x="1627371" y="1808645"/>
                    <a:pt x="1625218" y="1809537"/>
                    <a:pt x="1622973" y="1809537"/>
                  </a:cubicBezTo>
                  <a:lnTo>
                    <a:pt x="8464" y="1809537"/>
                  </a:lnTo>
                  <a:cubicBezTo>
                    <a:pt x="6219" y="1809537"/>
                    <a:pt x="4066" y="1808645"/>
                    <a:pt x="2479" y="1807058"/>
                  </a:cubicBezTo>
                  <a:cubicBezTo>
                    <a:pt x="892" y="1805470"/>
                    <a:pt x="0" y="1803317"/>
                    <a:pt x="0" y="1801072"/>
                  </a:cubicBezTo>
                  <a:lnTo>
                    <a:pt x="0" y="8464"/>
                  </a:lnTo>
                  <a:cubicBezTo>
                    <a:pt x="0" y="6219"/>
                    <a:pt x="892" y="4066"/>
                    <a:pt x="2479" y="2479"/>
                  </a:cubicBezTo>
                  <a:cubicBezTo>
                    <a:pt x="4066" y="892"/>
                    <a:pt x="6219" y="0"/>
                    <a:pt x="8464" y="0"/>
                  </a:cubicBezTo>
                  <a:close/>
                </a:path>
              </a:pathLst>
            </a:custGeom>
            <a:solidFill>
              <a:srgbClr val="A9DFD0"/>
            </a:solidFill>
          </p:spPr>
        </p:sp>
        <p:sp>
          <p:nvSpPr>
            <p:cNvPr id="7" name="TextBox 7"/>
            <p:cNvSpPr txBox="1"/>
            <p:nvPr/>
          </p:nvSpPr>
          <p:spPr>
            <a:xfrm>
              <a:off x="0" y="-38100"/>
              <a:ext cx="1631437" cy="184763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007291" y="2897383"/>
            <a:ext cx="6749282" cy="3788411"/>
          </a:xfrm>
          <a:prstGeom prst="rect">
            <a:avLst/>
          </a:prstGeom>
        </p:spPr>
        <p:txBody>
          <a:bodyPr lIns="0" tIns="0" rIns="0" bIns="0" rtlCol="0" anchor="t">
            <a:spAutoFit/>
          </a:bodyPr>
          <a:lstStyle/>
          <a:p>
            <a:pPr algn="l">
              <a:lnSpc>
                <a:spcPts val="4339"/>
              </a:lnSpc>
            </a:pPr>
            <a:r>
              <a:rPr lang="en-US" sz="3099" spc="-142" dirty="0">
                <a:solidFill>
                  <a:srgbClr val="00694C"/>
                </a:solidFill>
                <a:latin typeface="Raleway Bold"/>
                <a:ea typeface="Raleway Bold"/>
                <a:cs typeface="Raleway Bold"/>
                <a:sym typeface="Raleway Bold"/>
              </a:rPr>
              <a:t>4.</a:t>
            </a:r>
            <a:r>
              <a:rPr lang="en-US" sz="3099" spc="-142" dirty="0">
                <a:solidFill>
                  <a:srgbClr val="00694C"/>
                </a:solidFill>
                <a:latin typeface="Raleway Medium"/>
                <a:ea typeface="Raleway Medium"/>
                <a:cs typeface="Raleway Medium"/>
                <a:sym typeface="Raleway Medium"/>
              </a:rPr>
              <a:t>Cooperation with medical and insurance organizations</a:t>
            </a:r>
          </a:p>
          <a:p>
            <a:pPr algn="l">
              <a:lnSpc>
                <a:spcPts val="4339"/>
              </a:lnSpc>
              <a:spcBef>
                <a:spcPct val="0"/>
              </a:spcBef>
            </a:pPr>
            <a:r>
              <a:rPr lang="en-US" sz="3099" spc="-142" dirty="0">
                <a:solidFill>
                  <a:srgbClr val="00694C"/>
                </a:solidFill>
                <a:latin typeface="Raleway Medium"/>
                <a:ea typeface="Raleway Medium"/>
                <a:cs typeface="Raleway Medium"/>
                <a:sym typeface="Raleway Medium"/>
              </a:rPr>
              <a:t>Strategic cooperation: Close cooperation with medical organizations and insurance companies to promote drugs and offer special discounts to the insured can increase demand.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spc="-681" dirty="0">
                <a:solidFill>
                  <a:srgbClr val="00694C"/>
                </a:solidFill>
                <a:latin typeface="Raleway Medium"/>
                <a:ea typeface="Raleway Medium"/>
                <a:cs typeface="Raleway Medium"/>
                <a:sym typeface="Raleway Medium"/>
              </a:rPr>
              <a:t>Thank you very much!</a:t>
            </a:r>
          </a:p>
        </p:txBody>
      </p:sp>
      <p:sp>
        <p:nvSpPr>
          <p:cNvPr id="4" name="TextBox 4"/>
          <p:cNvSpPr txBox="1"/>
          <p:nvPr/>
        </p:nvSpPr>
        <p:spPr>
          <a:xfrm>
            <a:off x="1219200" y="8877297"/>
            <a:ext cx="9179504" cy="381003"/>
          </a:xfrm>
          <a:prstGeom prst="rect">
            <a:avLst/>
          </a:prstGeom>
        </p:spPr>
        <p:txBody>
          <a:bodyPr lIns="0" tIns="0" rIns="0" bIns="0" rtlCol="0" anchor="t">
            <a:spAutoFit/>
          </a:bodyPr>
          <a:lstStyle/>
          <a:p>
            <a:pPr marL="0" lvl="1" indent="0" algn="l">
              <a:lnSpc>
                <a:spcPts val="2700"/>
              </a:lnSpc>
            </a:pPr>
            <a:r>
              <a:rPr lang="en-US" sz="3000" spc="-138" dirty="0">
                <a:solidFill>
                  <a:srgbClr val="00694C"/>
                </a:solidFill>
                <a:latin typeface="Raleway Medium"/>
                <a:ea typeface="Raleway Medium"/>
                <a:cs typeface="Raleway Medium"/>
                <a:sym typeface="Raleway Medium"/>
              </a:rPr>
              <a:t>orchidpharmed.com</a:t>
            </a:r>
          </a:p>
        </p:txBody>
      </p:sp>
      <p:sp>
        <p:nvSpPr>
          <p:cNvPr id="5" name="TextBox 5"/>
          <p:cNvSpPr txBox="1"/>
          <p:nvPr/>
        </p:nvSpPr>
        <p:spPr>
          <a:xfrm>
            <a:off x="1219200" y="1104900"/>
            <a:ext cx="9179504" cy="381003"/>
          </a:xfrm>
          <a:prstGeom prst="rect">
            <a:avLst/>
          </a:prstGeom>
        </p:spPr>
        <p:txBody>
          <a:bodyPr lIns="0" tIns="0" rIns="0" bIns="0" rtlCol="0" anchor="t">
            <a:spAutoFit/>
          </a:bodyPr>
          <a:lstStyle/>
          <a:p>
            <a:pPr marL="0" lvl="1" indent="0" algn="l">
              <a:lnSpc>
                <a:spcPts val="2700"/>
              </a:lnSpc>
            </a:pPr>
            <a:r>
              <a:rPr lang="en-US" sz="3000" spc="-138" dirty="0">
                <a:solidFill>
                  <a:srgbClr val="00694C"/>
                </a:solidFill>
                <a:latin typeface="Raleway Medium"/>
                <a:ea typeface="Raleway Medium"/>
                <a:cs typeface="Raleway Medium"/>
                <a:sym typeface="Raleway Medium"/>
              </a:rPr>
              <a:t>Presented by Ghazal Mehrabizade</a:t>
            </a: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1517762"/>
            <a:ext cx="7924800" cy="2392343"/>
          </a:xfrm>
          <a:prstGeom prst="rect">
            <a:avLst/>
          </a:prstGeom>
        </p:spPr>
        <p:txBody>
          <a:bodyPr lIns="0" tIns="0" rIns="0" bIns="0" rtlCol="0" anchor="t">
            <a:spAutoFit/>
          </a:bodyPr>
          <a:lstStyle/>
          <a:p>
            <a:pPr marL="0" lvl="1" indent="0" algn="ctr">
              <a:lnSpc>
                <a:spcPts val="9037"/>
              </a:lnSpc>
            </a:pPr>
            <a:r>
              <a:rPr lang="en-US" sz="10041" spc="-461" dirty="0">
                <a:solidFill>
                  <a:srgbClr val="00694C"/>
                </a:solidFill>
                <a:latin typeface="Raleway Medium"/>
                <a:ea typeface="Raleway Medium"/>
                <a:cs typeface="Raleway Medium"/>
                <a:sym typeface="Raleway Medium"/>
              </a:rPr>
              <a:t>Description Of The Data</a:t>
            </a:r>
          </a:p>
        </p:txBody>
      </p:sp>
      <p:sp>
        <p:nvSpPr>
          <p:cNvPr id="3" name="TextBox 3"/>
          <p:cNvSpPr txBox="1"/>
          <p:nvPr/>
        </p:nvSpPr>
        <p:spPr>
          <a:xfrm>
            <a:off x="1028700" y="5095875"/>
            <a:ext cx="7825508" cy="2792233"/>
          </a:xfrm>
          <a:prstGeom prst="rect">
            <a:avLst/>
          </a:prstGeom>
        </p:spPr>
        <p:txBody>
          <a:bodyPr lIns="0" tIns="0" rIns="0" bIns="0" rtlCol="0" anchor="t">
            <a:spAutoFit/>
          </a:bodyPr>
          <a:lstStyle/>
          <a:p>
            <a:pPr algn="l">
              <a:lnSpc>
                <a:spcPts val="3156"/>
              </a:lnSpc>
            </a:pPr>
            <a:r>
              <a:rPr lang="en-US" sz="2254" dirty="0">
                <a:solidFill>
                  <a:srgbClr val="00694C"/>
                </a:solidFill>
                <a:latin typeface="Raleway Semi-Bold"/>
                <a:ea typeface="Raleway Semi-Bold"/>
                <a:cs typeface="Raleway Semi-Bold"/>
                <a:sym typeface="Raleway Semi-Bold"/>
              </a:rPr>
              <a:t>The data used includes the information and visits of doctors in the direction of drug introduction. This file contains detailed information </a:t>
            </a:r>
          </a:p>
          <a:p>
            <a:pPr algn="l">
              <a:lnSpc>
                <a:spcPts val="3156"/>
              </a:lnSpc>
            </a:pPr>
            <a:r>
              <a:rPr lang="en-US" sz="2254" dirty="0">
                <a:solidFill>
                  <a:srgbClr val="00694C"/>
                </a:solidFill>
                <a:latin typeface="Raleway Semi-Bold"/>
                <a:ea typeface="Raleway Semi-Bold"/>
                <a:cs typeface="Raleway Semi-Bold"/>
                <a:sym typeface="Raleway Semi-Bold"/>
              </a:rPr>
              <a:t>Visits, doctors' information, drug information, scientific representatives' information, and each representative's monthly performance target information. </a:t>
            </a:r>
          </a:p>
          <a:p>
            <a:pPr algn="l">
              <a:lnSpc>
                <a:spcPts val="3156"/>
              </a:lnSpc>
              <a:spcBef>
                <a:spcPct val="0"/>
              </a:spcBef>
            </a:pPr>
            <a:endParaRPr lang="en-US" sz="2254" dirty="0">
              <a:solidFill>
                <a:srgbClr val="00694C"/>
              </a:solidFill>
              <a:latin typeface="Raleway Semi-Bold"/>
              <a:ea typeface="Raleway Semi-Bold"/>
              <a:cs typeface="Raleway Semi-Bold"/>
              <a:sym typeface="Raleway Semi-Bold"/>
            </a:endParaRPr>
          </a:p>
        </p:txBody>
      </p:sp>
      <p:pic>
        <p:nvPicPr>
          <p:cNvPr id="4" name="Picture 4"/>
          <p:cNvPicPr>
            <a:picLocks noChangeAspect="1"/>
          </p:cNvPicPr>
          <p:nvPr/>
        </p:nvPicPr>
        <p:blipFill>
          <a:blip r:embed="rId2"/>
          <a:stretch>
            <a:fillRect/>
          </a:stretch>
        </p:blipFill>
        <p:spPr>
          <a:xfrm>
            <a:off x="9260071" y="971107"/>
            <a:ext cx="8539764" cy="8344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988510"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219200" y="2404837"/>
            <a:ext cx="9326879" cy="851222"/>
          </a:xfrm>
          <a:prstGeom prst="rect">
            <a:avLst/>
          </a:prstGeom>
        </p:spPr>
        <p:txBody>
          <a:bodyPr lIns="0" tIns="0" rIns="0" bIns="0" rtlCol="0" anchor="t">
            <a:spAutoFit/>
          </a:bodyPr>
          <a:lstStyle/>
          <a:p>
            <a:pPr marL="0" lvl="1" indent="0" algn="l">
              <a:lnSpc>
                <a:spcPts val="6157"/>
              </a:lnSpc>
            </a:pPr>
            <a:r>
              <a:rPr lang="en-US" sz="6841" spc="-314" dirty="0">
                <a:solidFill>
                  <a:srgbClr val="00694C"/>
                </a:solidFill>
                <a:latin typeface="Raleway Medium"/>
                <a:ea typeface="Raleway Medium"/>
                <a:cs typeface="Raleway Medium"/>
                <a:sym typeface="Raleway Medium"/>
              </a:rPr>
              <a:t>Data Preparation Process</a:t>
            </a:r>
          </a:p>
        </p:txBody>
      </p:sp>
      <p:sp>
        <p:nvSpPr>
          <p:cNvPr id="4" name="TextBox 4"/>
          <p:cNvSpPr txBox="1"/>
          <p:nvPr/>
        </p:nvSpPr>
        <p:spPr>
          <a:xfrm>
            <a:off x="1219200" y="3799205"/>
            <a:ext cx="8675543" cy="5459095"/>
          </a:xfrm>
          <a:prstGeom prst="rect">
            <a:avLst/>
          </a:prstGeom>
        </p:spPr>
        <p:txBody>
          <a:bodyPr lIns="0" tIns="0" rIns="0" bIns="0" rtlCol="0" anchor="t">
            <a:spAutoFit/>
          </a:bodyPr>
          <a:lstStyle/>
          <a:p>
            <a:pPr algn="l">
              <a:lnSpc>
                <a:spcPts val="3080"/>
              </a:lnSpc>
            </a:pPr>
            <a:r>
              <a:rPr lang="en-US" sz="2200" dirty="0">
                <a:solidFill>
                  <a:srgbClr val="00694C"/>
                </a:solidFill>
                <a:latin typeface="Raleway Semi-Bold"/>
                <a:ea typeface="Raleway Semi-Bold"/>
                <a:cs typeface="Raleway Semi-Bold"/>
                <a:sym typeface="Raleway Semi-Bold"/>
              </a:rPr>
              <a:t>In this report, the ETL (Extract, Transform, Load) process is defined as the first essential step for data analysis. In this phase, raw data is extracted from various sources such as databases and Excel files. Then, through the transformation process, this data is cleaned, aggregated, and structured to improve incomplete and inconsistent information and to convert the data into a suitable format for analysis. Finally, the prepared data is loaded into a storage system or analytical database to be used for deeper analysis and the creation of final reports. This process helps us transform data into meaningful insights and make strategic and precise decisions in pharmaceutical marketing.</a:t>
            </a:r>
          </a:p>
          <a:p>
            <a:pPr algn="l">
              <a:lnSpc>
                <a:spcPts val="3080"/>
              </a:lnSpc>
            </a:pPr>
            <a:endParaRPr lang="en-US" sz="2200" dirty="0">
              <a:solidFill>
                <a:srgbClr val="00694C"/>
              </a:solidFill>
              <a:latin typeface="Raleway Semi-Bold"/>
              <a:ea typeface="Raleway Semi-Bold"/>
              <a:cs typeface="Raleway Semi-Bold"/>
              <a:sym typeface="Raleway Semi-Bold"/>
            </a:endParaRPr>
          </a:p>
          <a:p>
            <a:pPr algn="l">
              <a:lnSpc>
                <a:spcPts val="3080"/>
              </a:lnSpc>
            </a:pPr>
            <a:endParaRPr lang="en-US" sz="2200" dirty="0">
              <a:solidFill>
                <a:srgbClr val="00694C"/>
              </a:solidFill>
              <a:latin typeface="Raleway Semi-Bold"/>
              <a:ea typeface="Raleway Semi-Bold"/>
              <a:cs typeface="Raleway Semi-Bold"/>
              <a:sym typeface="Raleway Semi-Bold"/>
            </a:endParaRPr>
          </a:p>
          <a:p>
            <a:pPr algn="l">
              <a:lnSpc>
                <a:spcPts val="3080"/>
              </a:lnSpc>
              <a:spcBef>
                <a:spcPct val="0"/>
              </a:spcBef>
            </a:pPr>
            <a:endParaRPr lang="en-US" sz="2200" dirty="0">
              <a:solidFill>
                <a:srgbClr val="00694C"/>
              </a:solidFill>
              <a:latin typeface="Raleway Semi-Bold"/>
              <a:ea typeface="Raleway Semi-Bold"/>
              <a:cs typeface="Raleway Semi-Bold"/>
              <a:sym typeface="Raleway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0691376" y="2217788"/>
            <a:ext cx="6567924"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028700" y="1515662"/>
            <a:ext cx="7223569" cy="3097532"/>
          </a:xfrm>
          <a:prstGeom prst="rect">
            <a:avLst/>
          </a:prstGeom>
        </p:spPr>
        <p:txBody>
          <a:bodyPr lIns="0" tIns="0" rIns="0" bIns="0" rtlCol="0" anchor="t">
            <a:spAutoFit/>
          </a:bodyPr>
          <a:lstStyle/>
          <a:p>
            <a:pPr marL="0" lvl="1" indent="0" algn="ctr">
              <a:lnSpc>
                <a:spcPts val="7920"/>
              </a:lnSpc>
            </a:pPr>
            <a:r>
              <a:rPr lang="en-US" sz="8800" spc="-404" dirty="0">
                <a:solidFill>
                  <a:srgbClr val="00694C"/>
                </a:solidFill>
                <a:latin typeface="Raleway Medium"/>
                <a:ea typeface="Raleway Medium"/>
                <a:cs typeface="Raleway Medium"/>
                <a:sym typeface="Raleway Medium"/>
              </a:rPr>
              <a:t>Challenges and proposed solutions</a:t>
            </a:r>
          </a:p>
        </p:txBody>
      </p:sp>
      <p:sp>
        <p:nvSpPr>
          <p:cNvPr id="4" name="TextBox 4"/>
          <p:cNvSpPr txBox="1"/>
          <p:nvPr/>
        </p:nvSpPr>
        <p:spPr>
          <a:xfrm>
            <a:off x="855513" y="4565569"/>
            <a:ext cx="9500796" cy="4701168"/>
          </a:xfrm>
          <a:prstGeom prst="rect">
            <a:avLst/>
          </a:prstGeom>
        </p:spPr>
        <p:txBody>
          <a:bodyPr lIns="0" tIns="0" rIns="0" bIns="0" rtlCol="0" anchor="t">
            <a:spAutoFit/>
          </a:bodyPr>
          <a:lstStyle/>
          <a:p>
            <a:pPr algn="l">
              <a:lnSpc>
                <a:spcPts val="2855"/>
              </a:lnSpc>
            </a:pPr>
            <a:endParaRPr dirty="0"/>
          </a:p>
          <a:p>
            <a:pPr algn="l">
              <a:lnSpc>
                <a:spcPts val="2855"/>
              </a:lnSpc>
            </a:pPr>
            <a:endParaRPr dirty="0"/>
          </a:p>
          <a:p>
            <a:pPr algn="l">
              <a:lnSpc>
                <a:spcPts val="2855"/>
              </a:lnSpc>
            </a:pPr>
            <a:r>
              <a:rPr lang="en-US" sz="2039" dirty="0">
                <a:solidFill>
                  <a:srgbClr val="00694C"/>
                </a:solidFill>
                <a:latin typeface="Raleway Semi-Bold"/>
                <a:ea typeface="Raleway Semi-Bold"/>
                <a:cs typeface="Raleway Semi-Bold"/>
                <a:sym typeface="Raleway Semi-Bold"/>
              </a:rPr>
              <a:t>Working with Persian date in Power BI has some challenges, because this tool supports Gregorian calendar by default.</a:t>
            </a:r>
          </a:p>
          <a:p>
            <a:pPr algn="l">
              <a:lnSpc>
                <a:spcPts val="2855"/>
              </a:lnSpc>
            </a:pPr>
            <a:endParaRPr lang="en-US" sz="2039" dirty="0">
              <a:solidFill>
                <a:srgbClr val="00694C"/>
              </a:solidFill>
              <a:latin typeface="Raleway Semi-Bold"/>
              <a:ea typeface="Raleway Semi-Bold"/>
              <a:cs typeface="Raleway Semi-Bold"/>
              <a:sym typeface="Raleway Semi-Bold"/>
            </a:endParaRPr>
          </a:p>
          <a:p>
            <a:pPr algn="l">
              <a:lnSpc>
                <a:spcPts val="2855"/>
              </a:lnSpc>
            </a:pPr>
            <a:r>
              <a:rPr lang="en-US" sz="2039" dirty="0">
                <a:solidFill>
                  <a:srgbClr val="00694C"/>
                </a:solidFill>
                <a:latin typeface="Raleway Semi-Bold"/>
                <a:ea typeface="Raleway Semi-Bold"/>
                <a:cs typeface="Raleway Semi-Bold"/>
                <a:sym typeface="Raleway Semi-Bold"/>
              </a:rPr>
              <a:t>Adding a </a:t>
            </a:r>
            <a:r>
              <a:rPr lang="en-US" sz="2039" dirty="0" err="1">
                <a:solidFill>
                  <a:srgbClr val="00694C"/>
                </a:solidFill>
                <a:latin typeface="Raleway Semi-Bold"/>
                <a:ea typeface="Raleway Semi-Bold"/>
                <a:cs typeface="Raleway Semi-Bold"/>
                <a:sym typeface="Raleway Semi-Bold"/>
              </a:rPr>
              <a:t>DimDate</a:t>
            </a:r>
            <a:r>
              <a:rPr lang="en-US" sz="2039" dirty="0">
                <a:solidFill>
                  <a:srgbClr val="00694C"/>
                </a:solidFill>
                <a:latin typeface="Raleway Semi-Bold"/>
                <a:ea typeface="Raleway Semi-Bold"/>
                <a:cs typeface="Raleway Semi-Bold"/>
                <a:sym typeface="Raleway Semi-Bold"/>
              </a:rPr>
              <a:t> table to Power BI enhances your ability to perform time-based analyses and leverage the benefits of a date dimension table. This table helps you easily filter, group, and perform time-related calculations on your data. Here’s how you can add and configure a </a:t>
            </a:r>
            <a:r>
              <a:rPr lang="en-US" sz="2039" dirty="0" err="1">
                <a:solidFill>
                  <a:srgbClr val="00694C"/>
                </a:solidFill>
                <a:latin typeface="Raleway Semi-Bold"/>
                <a:ea typeface="Raleway Semi-Bold"/>
                <a:cs typeface="Raleway Semi-Bold"/>
                <a:sym typeface="Raleway Semi-Bold"/>
              </a:rPr>
              <a:t>DimDate</a:t>
            </a:r>
            <a:r>
              <a:rPr lang="en-US" sz="2039" dirty="0">
                <a:solidFill>
                  <a:srgbClr val="00694C"/>
                </a:solidFill>
                <a:latin typeface="Raleway Semi-Bold"/>
                <a:ea typeface="Raleway Semi-Bold"/>
                <a:cs typeface="Raleway Semi-Bold"/>
                <a:sym typeface="Raleway Semi-Bold"/>
              </a:rPr>
              <a:t> table in Power BI</a:t>
            </a:r>
          </a:p>
          <a:p>
            <a:pPr algn="l">
              <a:lnSpc>
                <a:spcPts val="2855"/>
              </a:lnSpc>
            </a:pPr>
            <a:endParaRPr lang="en-US" sz="2039" dirty="0">
              <a:solidFill>
                <a:srgbClr val="00694C"/>
              </a:solidFill>
              <a:latin typeface="Raleway Semi-Bold"/>
              <a:ea typeface="Raleway Semi-Bold"/>
              <a:cs typeface="Raleway Semi-Bold"/>
              <a:sym typeface="Raleway Semi-Bold"/>
            </a:endParaRPr>
          </a:p>
          <a:p>
            <a:pPr algn="l">
              <a:lnSpc>
                <a:spcPts val="2855"/>
              </a:lnSpc>
            </a:pPr>
            <a:endParaRPr lang="en-US" sz="2039" dirty="0">
              <a:solidFill>
                <a:srgbClr val="00694C"/>
              </a:solidFill>
              <a:latin typeface="Raleway Semi-Bold"/>
              <a:ea typeface="Raleway Semi-Bold"/>
              <a:cs typeface="Raleway Semi-Bold"/>
              <a:sym typeface="Raleway Semi-Bold"/>
            </a:endParaRPr>
          </a:p>
          <a:p>
            <a:pPr algn="l">
              <a:lnSpc>
                <a:spcPts val="2855"/>
              </a:lnSpc>
            </a:pPr>
            <a:endParaRPr lang="en-US" sz="2039" dirty="0">
              <a:solidFill>
                <a:srgbClr val="00694C"/>
              </a:solidFill>
              <a:latin typeface="Raleway Semi-Bold"/>
              <a:ea typeface="Raleway Semi-Bold"/>
              <a:cs typeface="Raleway Semi-Bold"/>
              <a:sym typeface="Raleway Semi-Bold"/>
            </a:endParaRPr>
          </a:p>
          <a:p>
            <a:pPr algn="l">
              <a:lnSpc>
                <a:spcPts val="2855"/>
              </a:lnSpc>
              <a:spcBef>
                <a:spcPct val="0"/>
              </a:spcBef>
            </a:pPr>
            <a:endParaRPr lang="en-US" sz="2039" dirty="0">
              <a:solidFill>
                <a:srgbClr val="00694C"/>
              </a:solidFill>
              <a:latin typeface="Raleway Semi-Bold"/>
              <a:ea typeface="Raleway Semi-Bold"/>
              <a:cs typeface="Raleway Semi-Bold"/>
              <a:sym typeface="Raleway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4F6EC"/>
        </a:solidFill>
        <a:effectLst/>
      </p:bgPr>
    </p:bg>
    <p:spTree>
      <p:nvGrpSpPr>
        <p:cNvPr id="1" name=""/>
        <p:cNvGrpSpPr/>
        <p:nvPr/>
      </p:nvGrpSpPr>
      <p:grpSpPr>
        <a:xfrm>
          <a:off x="0" y="0"/>
          <a:ext cx="0" cy="0"/>
          <a:chOff x="0" y="0"/>
          <a:chExt cx="0" cy="0"/>
        </a:xfrm>
      </p:grpSpPr>
      <p:sp>
        <p:nvSpPr>
          <p:cNvPr id="2" name="TextBox 2"/>
          <p:cNvSpPr txBox="1"/>
          <p:nvPr/>
        </p:nvSpPr>
        <p:spPr>
          <a:xfrm>
            <a:off x="2928029" y="1706447"/>
            <a:ext cx="11130439" cy="1134979"/>
          </a:xfrm>
          <a:prstGeom prst="rect">
            <a:avLst/>
          </a:prstGeom>
        </p:spPr>
        <p:txBody>
          <a:bodyPr lIns="0" tIns="0" rIns="0" bIns="0" rtlCol="0" anchor="t">
            <a:spAutoFit/>
          </a:bodyPr>
          <a:lstStyle/>
          <a:p>
            <a:pPr algn="ctr">
              <a:lnSpc>
                <a:spcPts val="9367"/>
              </a:lnSpc>
              <a:spcBef>
                <a:spcPct val="0"/>
              </a:spcBef>
            </a:pPr>
            <a:r>
              <a:rPr lang="en-US" sz="6690" dirty="0">
                <a:solidFill>
                  <a:srgbClr val="00694C"/>
                </a:solidFill>
                <a:latin typeface="Open Sans Extra Bold"/>
                <a:ea typeface="Open Sans Extra Bold"/>
                <a:cs typeface="Open Sans Extra Bold"/>
                <a:sym typeface="Open Sans Extra Bold"/>
              </a:rPr>
              <a:t>Orchid Farmed Questions</a:t>
            </a:r>
          </a:p>
        </p:txBody>
      </p:sp>
      <p:sp>
        <p:nvSpPr>
          <p:cNvPr id="3" name="TextBox 3"/>
          <p:cNvSpPr txBox="1"/>
          <p:nvPr/>
        </p:nvSpPr>
        <p:spPr>
          <a:xfrm>
            <a:off x="6450866" y="4839017"/>
            <a:ext cx="5386268" cy="1425903"/>
          </a:xfrm>
          <a:prstGeom prst="rect">
            <a:avLst/>
          </a:prstGeom>
        </p:spPr>
        <p:txBody>
          <a:bodyPr lIns="0" tIns="0" rIns="0" bIns="0" rtlCol="0" anchor="t">
            <a:spAutoFit/>
          </a:bodyPr>
          <a:lstStyle/>
          <a:p>
            <a:pPr algn="ctr">
              <a:lnSpc>
                <a:spcPts val="11899"/>
              </a:lnSpc>
              <a:spcBef>
                <a:spcPct val="0"/>
              </a:spcBef>
            </a:pPr>
            <a:r>
              <a:rPr lang="en-US" sz="8499" dirty="0">
                <a:solidFill>
                  <a:srgbClr val="00694C"/>
                </a:solidFill>
                <a:latin typeface="Open Sans Extra Bold"/>
                <a:ea typeface="Open Sans Extra Bold"/>
                <a:cs typeface="Open Sans Extra Bold"/>
                <a:sym typeface="Open Sans Extra Bold"/>
              </a:rPr>
              <a:t>Let’s Go...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3"/>
                                        </p:tgtEl>
                                        <p:attrNameLst>
                                          <p:attrName>ppt_x</p:attrName>
                                          <p:attrName>ppt_y</p:attrName>
                                        </p:attrNameLst>
                                      </p:cBhvr>
                                    </p:animMotion>
                                    <p:animRot by="1500000">
                                      <p:cBhvr>
                                        <p:cTn id="12" dur="125" fill="hold">
                                          <p:stCondLst>
                                            <p:cond delay="0"/>
                                          </p:stCondLst>
                                        </p:cTn>
                                        <p:tgtEl>
                                          <p:spTgt spid="3"/>
                                        </p:tgtEl>
                                        <p:attrNameLst>
                                          <p:attrName>r</p:attrName>
                                        </p:attrNameLst>
                                      </p:cBhvr>
                                    </p:animRot>
                                    <p:animRot by="-1500000">
                                      <p:cBhvr>
                                        <p:cTn id="13" dur="125" fill="hold">
                                          <p:stCondLst>
                                            <p:cond delay="125"/>
                                          </p:stCondLst>
                                        </p:cTn>
                                        <p:tgtEl>
                                          <p:spTgt spid="3"/>
                                        </p:tgtEl>
                                        <p:attrNameLst>
                                          <p:attrName>r</p:attrName>
                                        </p:attrNameLst>
                                      </p:cBhvr>
                                    </p:animRot>
                                    <p:animRot by="-1500000">
                                      <p:cBhvr>
                                        <p:cTn id="14" dur="125" fill="hold">
                                          <p:stCondLst>
                                            <p:cond delay="250"/>
                                          </p:stCondLst>
                                        </p:cTn>
                                        <p:tgtEl>
                                          <p:spTgt spid="3"/>
                                        </p:tgtEl>
                                        <p:attrNameLst>
                                          <p:attrName>r</p:attrName>
                                        </p:attrNameLst>
                                      </p:cBhvr>
                                    </p:animRot>
                                    <p:animRot by="1500000">
                                      <p:cBhvr>
                                        <p:cTn id="15" dur="125" fill="hold">
                                          <p:stCondLst>
                                            <p:cond delay="375"/>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4254217" y="3412927"/>
            <a:ext cx="9779565" cy="1249343"/>
          </a:xfrm>
          <a:prstGeom prst="rect">
            <a:avLst/>
          </a:prstGeom>
        </p:spPr>
        <p:txBody>
          <a:bodyPr lIns="0" tIns="0" rIns="0" bIns="0" rtlCol="0" anchor="t">
            <a:spAutoFit/>
          </a:bodyPr>
          <a:lstStyle/>
          <a:p>
            <a:pPr marL="0" lvl="1" indent="0" algn="ctr">
              <a:lnSpc>
                <a:spcPts val="9037"/>
              </a:lnSpc>
            </a:pPr>
            <a:r>
              <a:rPr lang="en-US" sz="10041" spc="-461" dirty="0">
                <a:solidFill>
                  <a:srgbClr val="00694C"/>
                </a:solidFill>
                <a:latin typeface="Raleway Medium"/>
                <a:ea typeface="Raleway Medium"/>
                <a:cs typeface="Raleway Medium"/>
                <a:sym typeface="Raleway Medium"/>
              </a:rPr>
              <a:t>Question 1</a:t>
            </a:r>
          </a:p>
        </p:txBody>
      </p:sp>
      <p:sp>
        <p:nvSpPr>
          <p:cNvPr id="5" name="TextBox 5"/>
          <p:cNvSpPr txBox="1"/>
          <p:nvPr/>
        </p:nvSpPr>
        <p:spPr>
          <a:xfrm>
            <a:off x="3344453" y="5377378"/>
            <a:ext cx="11599094" cy="3265805"/>
          </a:xfrm>
          <a:prstGeom prst="rect">
            <a:avLst/>
          </a:prstGeom>
        </p:spPr>
        <p:txBody>
          <a:bodyPr lIns="0" tIns="0" rIns="0" bIns="0" rtlCol="0" anchor="t">
            <a:spAutoFit/>
          </a:bodyPr>
          <a:lstStyle/>
          <a:p>
            <a:pPr algn="l">
              <a:lnSpc>
                <a:spcPts val="3359"/>
              </a:lnSpc>
            </a:pPr>
            <a:r>
              <a:rPr lang="en-US" sz="2400" dirty="0">
                <a:solidFill>
                  <a:srgbClr val="00694C"/>
                </a:solidFill>
                <a:latin typeface="Raleway Semi-Bold"/>
                <a:ea typeface="Raleway Semi-Bold"/>
                <a:cs typeface="Raleway Semi-Bold"/>
                <a:sym typeface="Raleway Semi-Bold"/>
              </a:rPr>
              <a:t>Typically, physicians are regularly visited for each medication. If a physician has been visited more than three times for a specific medication and the visits are not repeated afterward, the physician is considered "dropped" for that medication. Calculate the drop rate of physicians for each product, grade, and month.</a:t>
            </a:r>
          </a:p>
          <a:p>
            <a:pPr algn="l">
              <a:lnSpc>
                <a:spcPts val="3080"/>
              </a:lnSpc>
            </a:pPr>
            <a:endParaRPr lang="en-US" sz="2400" dirty="0">
              <a:solidFill>
                <a:srgbClr val="00694C"/>
              </a:solidFill>
              <a:latin typeface="Raleway Semi-Bold"/>
              <a:ea typeface="Raleway Semi-Bold"/>
              <a:cs typeface="Raleway Semi-Bold"/>
              <a:sym typeface="Raleway Semi-Bold"/>
            </a:endParaRPr>
          </a:p>
          <a:p>
            <a:pPr algn="l">
              <a:lnSpc>
                <a:spcPts val="3080"/>
              </a:lnSpc>
            </a:pPr>
            <a:endParaRPr lang="en-US" sz="2400" dirty="0">
              <a:solidFill>
                <a:srgbClr val="00694C"/>
              </a:solidFill>
              <a:latin typeface="Raleway Semi-Bold"/>
              <a:ea typeface="Raleway Semi-Bold"/>
              <a:cs typeface="Raleway Semi-Bold"/>
              <a:sym typeface="Raleway Semi-Bold"/>
            </a:endParaRPr>
          </a:p>
          <a:p>
            <a:pPr algn="l">
              <a:lnSpc>
                <a:spcPts val="3080"/>
              </a:lnSpc>
              <a:spcBef>
                <a:spcPct val="0"/>
              </a:spcBef>
            </a:pPr>
            <a:endParaRPr lang="en-US" sz="2400" dirty="0">
              <a:solidFill>
                <a:srgbClr val="00694C"/>
              </a:solidFill>
              <a:latin typeface="Raleway Semi-Bold"/>
              <a:ea typeface="Raleway Semi-Bold"/>
              <a:cs typeface="Raleway Semi-Bold"/>
              <a:sym typeface="Raleway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9144000" y="747041"/>
            <a:ext cx="8319010" cy="3672356"/>
          </a:xfrm>
          <a:custGeom>
            <a:avLst/>
            <a:gdLst/>
            <a:ahLst/>
            <a:cxnLst/>
            <a:rect l="l" t="t" r="r" b="b"/>
            <a:pathLst>
              <a:path w="8319010" h="3672356">
                <a:moveTo>
                  <a:pt x="0" y="0"/>
                </a:moveTo>
                <a:lnTo>
                  <a:pt x="8319010" y="0"/>
                </a:lnTo>
                <a:lnTo>
                  <a:pt x="8319010" y="3672355"/>
                </a:lnTo>
                <a:lnTo>
                  <a:pt x="0" y="3672355"/>
                </a:lnTo>
                <a:lnTo>
                  <a:pt x="0" y="0"/>
                </a:lnTo>
                <a:close/>
              </a:path>
            </a:pathLst>
          </a:custGeom>
          <a:blipFill>
            <a:blip r:embed="rId2"/>
            <a:stretch>
              <a:fillRect/>
            </a:stretch>
          </a:blipFill>
        </p:spPr>
      </p:sp>
      <p:sp>
        <p:nvSpPr>
          <p:cNvPr id="3" name="TextBox 3"/>
          <p:cNvSpPr txBox="1"/>
          <p:nvPr/>
        </p:nvSpPr>
        <p:spPr>
          <a:xfrm>
            <a:off x="760320" y="900429"/>
            <a:ext cx="6387465" cy="366382"/>
          </a:xfrm>
          <a:prstGeom prst="rect">
            <a:avLst/>
          </a:prstGeom>
        </p:spPr>
        <p:txBody>
          <a:bodyPr lIns="0" tIns="0" rIns="0" bIns="0" rtlCol="0" anchor="t">
            <a:spAutoFit/>
          </a:bodyPr>
          <a:lstStyle/>
          <a:p>
            <a:pPr algn="l">
              <a:lnSpc>
                <a:spcPts val="3115"/>
              </a:lnSpc>
            </a:pPr>
            <a:r>
              <a:rPr lang="en-US" sz="2225" spc="-102" dirty="0" err="1">
                <a:solidFill>
                  <a:srgbClr val="00694C"/>
                </a:solidFill>
                <a:latin typeface="Raleway Bold"/>
                <a:ea typeface="Raleway Bold"/>
                <a:cs typeface="Raleway Bold"/>
                <a:sym typeface="Raleway Bold"/>
              </a:rPr>
              <a:t>CountOfDr</a:t>
            </a:r>
            <a:r>
              <a:rPr lang="en-US" sz="2225" spc="-102" dirty="0">
                <a:solidFill>
                  <a:srgbClr val="00694C"/>
                </a:solidFill>
                <a:latin typeface="Raleway Bold"/>
                <a:ea typeface="Raleway Bold"/>
                <a:cs typeface="Raleway Bold"/>
                <a:sym typeface="Raleway Bold"/>
              </a:rPr>
              <a:t> =DISTINCTCOUNT(</a:t>
            </a:r>
            <a:r>
              <a:rPr lang="en-US" sz="2225" spc="-102" dirty="0" err="1">
                <a:solidFill>
                  <a:srgbClr val="00694C"/>
                </a:solidFill>
                <a:latin typeface="Raleway Bold"/>
                <a:ea typeface="Raleway Bold"/>
                <a:cs typeface="Raleway Bold"/>
                <a:sym typeface="Raleway Bold"/>
              </a:rPr>
              <a:t>FactVisit</a:t>
            </a:r>
            <a:r>
              <a:rPr lang="en-US" sz="2225" spc="-102" dirty="0">
                <a:solidFill>
                  <a:srgbClr val="00694C"/>
                </a:solidFill>
                <a:latin typeface="Raleway Bold"/>
                <a:ea typeface="Raleway Bold"/>
                <a:cs typeface="Raleway Bold"/>
                <a:sym typeface="Raleway Bold"/>
              </a:rPr>
              <a:t>[</a:t>
            </a:r>
            <a:r>
              <a:rPr lang="en-US" sz="2225" spc="-102" dirty="0" err="1">
                <a:solidFill>
                  <a:srgbClr val="00694C"/>
                </a:solidFill>
                <a:latin typeface="Raleway Bold"/>
                <a:ea typeface="Raleway Bold"/>
                <a:cs typeface="Raleway Bold"/>
                <a:sym typeface="Raleway Bold"/>
              </a:rPr>
              <a:t>PhysicanId</a:t>
            </a:r>
            <a:r>
              <a:rPr lang="en-US" sz="2225" spc="-102" dirty="0">
                <a:solidFill>
                  <a:srgbClr val="00694C"/>
                </a:solidFill>
                <a:latin typeface="Raleway Bold"/>
                <a:ea typeface="Raleway Bold"/>
                <a:cs typeface="Raleway Bold"/>
                <a:sym typeface="Raleway Bold"/>
              </a:rPr>
              <a:t>])</a:t>
            </a:r>
          </a:p>
        </p:txBody>
      </p:sp>
      <p:sp>
        <p:nvSpPr>
          <p:cNvPr id="4" name="TextBox 4"/>
          <p:cNvSpPr txBox="1"/>
          <p:nvPr/>
        </p:nvSpPr>
        <p:spPr>
          <a:xfrm>
            <a:off x="1375181" y="5878998"/>
            <a:ext cx="8550712" cy="2167460"/>
          </a:xfrm>
          <a:prstGeom prst="rect">
            <a:avLst/>
          </a:prstGeom>
        </p:spPr>
        <p:txBody>
          <a:bodyPr lIns="0" tIns="0" rIns="0" bIns="0" rtlCol="0" anchor="t">
            <a:spAutoFit/>
          </a:bodyPr>
          <a:lstStyle/>
          <a:p>
            <a:pPr algn="l">
              <a:lnSpc>
                <a:spcPts val="2858"/>
              </a:lnSpc>
            </a:pPr>
            <a:r>
              <a:rPr lang="en-US" sz="2041" spc="-93" dirty="0" err="1">
                <a:solidFill>
                  <a:srgbClr val="00694C"/>
                </a:solidFill>
                <a:latin typeface="Raleway Bold"/>
                <a:ea typeface="Raleway Bold"/>
                <a:cs typeface="Raleway Bold"/>
                <a:sym typeface="Raleway Bold"/>
              </a:rPr>
              <a:t>DroppedDr</a:t>
            </a:r>
            <a:r>
              <a:rPr lang="en-US" sz="2041" spc="-93" dirty="0">
                <a:solidFill>
                  <a:srgbClr val="00694C"/>
                </a:solidFill>
                <a:latin typeface="Raleway Bold"/>
                <a:ea typeface="Raleway Bold"/>
                <a:cs typeface="Raleway Bold"/>
                <a:sym typeface="Raleway Bold"/>
              </a:rPr>
              <a:t> = </a:t>
            </a:r>
          </a:p>
          <a:p>
            <a:pPr algn="l">
              <a:lnSpc>
                <a:spcPts val="2858"/>
              </a:lnSpc>
            </a:pPr>
            <a:r>
              <a:rPr lang="en-US" sz="2041" spc="-93" dirty="0">
                <a:solidFill>
                  <a:srgbClr val="00694C"/>
                </a:solidFill>
                <a:latin typeface="Raleway Bold"/>
                <a:ea typeface="Raleway Bold"/>
                <a:cs typeface="Raleway Bold"/>
                <a:sym typeface="Raleway Bold"/>
              </a:rPr>
              <a:t>        CALCULATE(</a:t>
            </a:r>
          </a:p>
          <a:p>
            <a:pPr algn="l">
              <a:lnSpc>
                <a:spcPts val="2858"/>
              </a:lnSpc>
            </a:pPr>
            <a:r>
              <a:rPr lang="en-US" sz="2041" spc="-93" dirty="0">
                <a:solidFill>
                  <a:srgbClr val="00694C"/>
                </a:solidFill>
                <a:latin typeface="Raleway Bold"/>
                <a:ea typeface="Raleway Bold"/>
                <a:cs typeface="Raleway Bold"/>
                <a:sym typeface="Raleway Bold"/>
              </a:rPr>
              <a:t>            DISTINCTCOUNT('</a:t>
            </a:r>
            <a:r>
              <a:rPr lang="en-US" sz="2041" spc="-93" dirty="0" err="1">
                <a:solidFill>
                  <a:srgbClr val="00694C"/>
                </a:solidFill>
                <a:latin typeface="Raleway Bold"/>
                <a:ea typeface="Raleway Bold"/>
                <a:cs typeface="Raleway Bold"/>
                <a:sym typeface="Raleway Bold"/>
              </a:rPr>
              <a:t>SummarizedVisitTable</a:t>
            </a:r>
            <a:r>
              <a:rPr lang="en-US" sz="2041" spc="-93" dirty="0">
                <a:solidFill>
                  <a:srgbClr val="00694C"/>
                </a:solidFill>
                <a:latin typeface="Raleway Bold"/>
                <a:ea typeface="Raleway Bold"/>
                <a:cs typeface="Raleway Bold"/>
                <a:sym typeface="Raleway Bold"/>
              </a:rPr>
              <a:t>'[</a:t>
            </a:r>
            <a:r>
              <a:rPr lang="en-US" sz="2041" spc="-93" dirty="0" err="1">
                <a:solidFill>
                  <a:srgbClr val="00694C"/>
                </a:solidFill>
                <a:latin typeface="Raleway Bold"/>
                <a:ea typeface="Raleway Bold"/>
                <a:cs typeface="Raleway Bold"/>
                <a:sym typeface="Raleway Bold"/>
              </a:rPr>
              <a:t>PhysicanId</a:t>
            </a:r>
            <a:r>
              <a:rPr lang="en-US" sz="2041" spc="-93" dirty="0">
                <a:solidFill>
                  <a:srgbClr val="00694C"/>
                </a:solidFill>
                <a:latin typeface="Raleway Bold"/>
                <a:ea typeface="Raleway Bold"/>
                <a:cs typeface="Raleway Bold"/>
                <a:sym typeface="Raleway Bold"/>
              </a:rPr>
              <a:t>]),</a:t>
            </a:r>
          </a:p>
          <a:p>
            <a:pPr algn="l">
              <a:lnSpc>
                <a:spcPts val="2858"/>
              </a:lnSpc>
            </a:pPr>
            <a:r>
              <a:rPr lang="en-US" sz="2041" spc="-93" dirty="0">
                <a:solidFill>
                  <a:srgbClr val="00694C"/>
                </a:solidFill>
                <a:latin typeface="Raleway Bold"/>
                <a:ea typeface="Raleway Bold"/>
                <a:cs typeface="Raleway Bold"/>
                <a:sym typeface="Raleway Bold"/>
              </a:rPr>
              <a:t>            '</a:t>
            </a:r>
            <a:r>
              <a:rPr lang="en-US" sz="2041" spc="-93" dirty="0" err="1">
                <a:solidFill>
                  <a:srgbClr val="00694C"/>
                </a:solidFill>
                <a:latin typeface="Raleway Bold"/>
                <a:ea typeface="Raleway Bold"/>
                <a:cs typeface="Raleway Bold"/>
                <a:sym typeface="Raleway Bold"/>
              </a:rPr>
              <a:t>SummarizedVisitTable</a:t>
            </a:r>
            <a:r>
              <a:rPr lang="en-US" sz="2041" spc="-93" dirty="0">
                <a:solidFill>
                  <a:srgbClr val="00694C"/>
                </a:solidFill>
                <a:latin typeface="Raleway Bold"/>
                <a:ea typeface="Raleway Bold"/>
                <a:cs typeface="Raleway Bold"/>
                <a:sym typeface="Raleway Bold"/>
              </a:rPr>
              <a:t>'[</a:t>
            </a:r>
            <a:r>
              <a:rPr lang="en-US" sz="2041" spc="-93" dirty="0" err="1">
                <a:solidFill>
                  <a:srgbClr val="00694C"/>
                </a:solidFill>
                <a:latin typeface="Raleway Bold"/>
                <a:ea typeface="Raleway Bold"/>
                <a:cs typeface="Raleway Bold"/>
                <a:sym typeface="Raleway Bold"/>
              </a:rPr>
              <a:t>TotalOfvisit</a:t>
            </a:r>
            <a:r>
              <a:rPr lang="en-US" sz="2041" spc="-93" dirty="0">
                <a:solidFill>
                  <a:srgbClr val="00694C"/>
                </a:solidFill>
                <a:latin typeface="Raleway Bold"/>
                <a:ea typeface="Raleway Bold"/>
                <a:cs typeface="Raleway Bold"/>
                <a:sym typeface="Raleway Bold"/>
              </a:rPr>
              <a:t>]&gt;3,</a:t>
            </a:r>
          </a:p>
          <a:p>
            <a:pPr algn="l">
              <a:lnSpc>
                <a:spcPts val="2858"/>
              </a:lnSpc>
            </a:pPr>
            <a:r>
              <a:rPr lang="en-US" sz="2041" spc="-93" dirty="0">
                <a:solidFill>
                  <a:srgbClr val="00694C"/>
                </a:solidFill>
                <a:latin typeface="Raleway Bold"/>
                <a:ea typeface="Raleway Bold"/>
                <a:cs typeface="Raleway Bold"/>
                <a:sym typeface="Raleway Bold"/>
              </a:rPr>
              <a:t>            '</a:t>
            </a:r>
            <a:r>
              <a:rPr lang="en-US" sz="2041" spc="-93" dirty="0" err="1">
                <a:solidFill>
                  <a:srgbClr val="00694C"/>
                </a:solidFill>
                <a:latin typeface="Raleway Bold"/>
                <a:ea typeface="Raleway Bold"/>
                <a:cs typeface="Raleway Bold"/>
                <a:sym typeface="Raleway Bold"/>
              </a:rPr>
              <a:t>SummarizedVisitTable</a:t>
            </a:r>
            <a:r>
              <a:rPr lang="en-US" sz="2041" spc="-93" dirty="0">
                <a:solidFill>
                  <a:srgbClr val="00694C"/>
                </a:solidFill>
                <a:latin typeface="Raleway Bold"/>
                <a:ea typeface="Raleway Bold"/>
                <a:cs typeface="Raleway Bold"/>
                <a:sym typeface="Raleway Bold"/>
              </a:rPr>
              <a:t>'[</a:t>
            </a:r>
            <a:r>
              <a:rPr lang="en-US" sz="2041" spc="-93" dirty="0" err="1">
                <a:solidFill>
                  <a:srgbClr val="00694C"/>
                </a:solidFill>
                <a:latin typeface="Raleway Bold"/>
                <a:ea typeface="Raleway Bold"/>
                <a:cs typeface="Raleway Bold"/>
                <a:sym typeface="Raleway Bold"/>
              </a:rPr>
              <a:t>YearMonth</a:t>
            </a:r>
            <a:r>
              <a:rPr lang="en-US" sz="2041" spc="-93" dirty="0">
                <a:solidFill>
                  <a:srgbClr val="00694C"/>
                </a:solidFill>
                <a:latin typeface="Raleway Bold"/>
                <a:ea typeface="Raleway Bold"/>
                <a:cs typeface="Raleway Bold"/>
                <a:sym typeface="Raleway Bold"/>
              </a:rPr>
              <a:t>]='</a:t>
            </a:r>
            <a:r>
              <a:rPr lang="en-US" sz="2041" spc="-93" dirty="0" err="1">
                <a:solidFill>
                  <a:srgbClr val="00694C"/>
                </a:solidFill>
                <a:latin typeface="Raleway Bold"/>
                <a:ea typeface="Raleway Bold"/>
                <a:cs typeface="Raleway Bold"/>
                <a:sym typeface="Raleway Bold"/>
              </a:rPr>
              <a:t>SummarizedVisitTable</a:t>
            </a:r>
            <a:r>
              <a:rPr lang="en-US" sz="2041" spc="-93" dirty="0">
                <a:solidFill>
                  <a:srgbClr val="00694C"/>
                </a:solidFill>
                <a:latin typeface="Raleway Bold"/>
                <a:ea typeface="Raleway Bold"/>
                <a:cs typeface="Raleway Bold"/>
                <a:sym typeface="Raleway Bold"/>
              </a:rPr>
              <a:t>'[</a:t>
            </a:r>
            <a:r>
              <a:rPr lang="en-US" sz="2041" spc="-93" dirty="0" err="1">
                <a:solidFill>
                  <a:srgbClr val="00694C"/>
                </a:solidFill>
                <a:latin typeface="Raleway Bold"/>
                <a:ea typeface="Raleway Bold"/>
                <a:cs typeface="Raleway Bold"/>
                <a:sym typeface="Raleway Bold"/>
              </a:rPr>
              <a:t>LastVisit</a:t>
            </a:r>
            <a:r>
              <a:rPr lang="en-US" sz="2041" spc="-93" dirty="0">
                <a:solidFill>
                  <a:srgbClr val="00694C"/>
                </a:solidFill>
                <a:latin typeface="Raleway Bold"/>
                <a:ea typeface="Raleway Bold"/>
                <a:cs typeface="Raleway Bold"/>
                <a:sym typeface="Raleway Bold"/>
              </a:rPr>
              <a:t>]</a:t>
            </a:r>
          </a:p>
          <a:p>
            <a:pPr algn="l">
              <a:lnSpc>
                <a:spcPts val="2858"/>
              </a:lnSpc>
            </a:pPr>
            <a:r>
              <a:rPr lang="en-US" sz="2041" spc="-93" dirty="0">
                <a:solidFill>
                  <a:srgbClr val="00694C"/>
                </a:solidFill>
                <a:latin typeface="Raleway Bold"/>
                <a:ea typeface="Raleway Bold"/>
                <a:cs typeface="Raleway Bold"/>
                <a:sym typeface="Raleway Bold"/>
              </a:rPr>
              <a:t>                )</a:t>
            </a:r>
          </a:p>
        </p:txBody>
      </p:sp>
      <p:sp>
        <p:nvSpPr>
          <p:cNvPr id="5" name="TextBox 5"/>
          <p:cNvSpPr txBox="1"/>
          <p:nvPr/>
        </p:nvSpPr>
        <p:spPr>
          <a:xfrm>
            <a:off x="1753558" y="7998833"/>
            <a:ext cx="5700147" cy="1896996"/>
          </a:xfrm>
          <a:prstGeom prst="rect">
            <a:avLst/>
          </a:prstGeom>
        </p:spPr>
        <p:txBody>
          <a:bodyPr lIns="0" tIns="0" rIns="0" bIns="0" rtlCol="0" anchor="t">
            <a:spAutoFit/>
          </a:bodyPr>
          <a:lstStyle/>
          <a:p>
            <a:pPr algn="l">
              <a:lnSpc>
                <a:spcPts val="3066"/>
              </a:lnSpc>
              <a:spcBef>
                <a:spcPct val="0"/>
              </a:spcBef>
            </a:pPr>
            <a:r>
              <a:rPr lang="en-US" sz="2190" spc="-100" dirty="0" err="1">
                <a:solidFill>
                  <a:srgbClr val="00694C"/>
                </a:solidFill>
                <a:latin typeface="Raleway Bold"/>
                <a:ea typeface="Raleway Bold"/>
                <a:cs typeface="Raleway Bold"/>
                <a:sym typeface="Raleway Bold"/>
              </a:rPr>
              <a:t>DroppedRate</a:t>
            </a:r>
            <a:r>
              <a:rPr lang="en-US" sz="2190" spc="-100" dirty="0">
                <a:solidFill>
                  <a:srgbClr val="00694C"/>
                </a:solidFill>
                <a:latin typeface="Raleway Bold"/>
                <a:ea typeface="Raleway Bold"/>
                <a:cs typeface="Raleway Bold"/>
                <a:sym typeface="Raleway Bold"/>
              </a:rPr>
              <a:t> = </a:t>
            </a:r>
          </a:p>
          <a:p>
            <a:pPr algn="l">
              <a:lnSpc>
                <a:spcPts val="3066"/>
              </a:lnSpc>
              <a:spcBef>
                <a:spcPct val="0"/>
              </a:spcBef>
            </a:pPr>
            <a:r>
              <a:rPr lang="en-US" sz="2190" spc="-100" dirty="0">
                <a:solidFill>
                  <a:srgbClr val="00694C"/>
                </a:solidFill>
                <a:latin typeface="Raleway Bold"/>
                <a:ea typeface="Raleway Bold"/>
                <a:cs typeface="Raleway Bold"/>
                <a:sym typeface="Raleway Bold"/>
              </a:rPr>
              <a:t>    DIVIDE(</a:t>
            </a:r>
          </a:p>
          <a:p>
            <a:pPr algn="l">
              <a:lnSpc>
                <a:spcPts val="3066"/>
              </a:lnSpc>
              <a:spcBef>
                <a:spcPct val="0"/>
              </a:spcBef>
            </a:pPr>
            <a:r>
              <a:rPr lang="en-US" sz="2190" spc="-100" dirty="0">
                <a:solidFill>
                  <a:srgbClr val="00694C"/>
                </a:solidFill>
                <a:latin typeface="Raleway Bold"/>
                <a:ea typeface="Raleway Bold"/>
                <a:cs typeface="Raleway Bold"/>
                <a:sym typeface="Raleway Bold"/>
              </a:rPr>
              <a:t>        [</a:t>
            </a:r>
            <a:r>
              <a:rPr lang="en-US" sz="2190" spc="-100" dirty="0" err="1">
                <a:solidFill>
                  <a:srgbClr val="00694C"/>
                </a:solidFill>
                <a:latin typeface="Raleway Bold"/>
                <a:ea typeface="Raleway Bold"/>
                <a:cs typeface="Raleway Bold"/>
                <a:sym typeface="Raleway Bold"/>
              </a:rPr>
              <a:t>DroppedDr</a:t>
            </a:r>
            <a:r>
              <a:rPr lang="en-US" sz="2190" spc="-100" dirty="0">
                <a:solidFill>
                  <a:srgbClr val="00694C"/>
                </a:solidFill>
                <a:latin typeface="Raleway Bold"/>
                <a:ea typeface="Raleway Bold"/>
                <a:cs typeface="Raleway Bold"/>
                <a:sym typeface="Raleway Bold"/>
              </a:rPr>
              <a:t>],</a:t>
            </a:r>
          </a:p>
          <a:p>
            <a:pPr algn="l">
              <a:lnSpc>
                <a:spcPts val="3066"/>
              </a:lnSpc>
              <a:spcBef>
                <a:spcPct val="0"/>
              </a:spcBef>
            </a:pPr>
            <a:r>
              <a:rPr lang="en-US" sz="2190" spc="-100" dirty="0">
                <a:solidFill>
                  <a:srgbClr val="00694C"/>
                </a:solidFill>
                <a:latin typeface="Raleway Bold"/>
                <a:ea typeface="Raleway Bold"/>
                <a:cs typeface="Raleway Bold"/>
                <a:sym typeface="Raleway Bold"/>
              </a:rPr>
              <a:t>        [</a:t>
            </a:r>
            <a:r>
              <a:rPr lang="en-US" sz="2190" spc="-100" dirty="0" err="1">
                <a:solidFill>
                  <a:srgbClr val="00694C"/>
                </a:solidFill>
                <a:latin typeface="Raleway Bold"/>
                <a:ea typeface="Raleway Bold"/>
                <a:cs typeface="Raleway Bold"/>
                <a:sym typeface="Raleway Bold"/>
              </a:rPr>
              <a:t>CountOfDr</a:t>
            </a:r>
            <a:r>
              <a:rPr lang="en-US" sz="2190" spc="-100" dirty="0">
                <a:solidFill>
                  <a:srgbClr val="00694C"/>
                </a:solidFill>
                <a:latin typeface="Raleway Bold"/>
                <a:ea typeface="Raleway Bold"/>
                <a:cs typeface="Raleway Bold"/>
                <a:sym typeface="Raleway Bold"/>
              </a:rPr>
              <a:t>]</a:t>
            </a:r>
          </a:p>
          <a:p>
            <a:pPr algn="l">
              <a:lnSpc>
                <a:spcPts val="3066"/>
              </a:lnSpc>
              <a:spcBef>
                <a:spcPct val="0"/>
              </a:spcBef>
            </a:pPr>
            <a:r>
              <a:rPr lang="en-US" sz="2190" spc="-100" dirty="0">
                <a:solidFill>
                  <a:srgbClr val="00694C"/>
                </a:solidFill>
                <a:latin typeface="Raleway Bold"/>
                <a:ea typeface="Raleway Bold"/>
                <a:cs typeface="Raleway Bold"/>
                <a:sym typeface="Raleway Bold"/>
              </a:rPr>
              <a:t>        )</a:t>
            </a:r>
          </a:p>
        </p:txBody>
      </p:sp>
      <p:sp>
        <p:nvSpPr>
          <p:cNvPr id="6" name="TextBox 6"/>
          <p:cNvSpPr txBox="1"/>
          <p:nvPr/>
        </p:nvSpPr>
        <p:spPr>
          <a:xfrm>
            <a:off x="547483" y="1615913"/>
            <a:ext cx="10565011" cy="4070985"/>
          </a:xfrm>
          <a:prstGeom prst="rect">
            <a:avLst/>
          </a:prstGeom>
        </p:spPr>
        <p:txBody>
          <a:bodyPr lIns="0" tIns="0" rIns="0" bIns="0" rtlCol="0" anchor="t">
            <a:spAutoFit/>
          </a:bodyPr>
          <a:lstStyle/>
          <a:p>
            <a:pPr algn="l">
              <a:lnSpc>
                <a:spcPts val="2939"/>
              </a:lnSpc>
              <a:spcBef>
                <a:spcPct val="0"/>
              </a:spcBef>
            </a:pPr>
            <a:r>
              <a:rPr lang="en-US" sz="2099" dirty="0" err="1">
                <a:solidFill>
                  <a:srgbClr val="00694C"/>
                </a:solidFill>
                <a:latin typeface="Open Sans Extra Bold"/>
                <a:ea typeface="Open Sans Extra Bold"/>
                <a:cs typeface="Open Sans Extra Bold"/>
                <a:sym typeface="Open Sans Extra Bold"/>
              </a:rPr>
              <a:t>SummarizedVisitTable</a:t>
            </a:r>
            <a:r>
              <a:rPr lang="en-US" sz="2099" dirty="0">
                <a:solidFill>
                  <a:srgbClr val="00694C"/>
                </a:solidFill>
                <a:latin typeface="Open Sans Extra Bold"/>
                <a:ea typeface="Open Sans Extra Bold"/>
                <a:cs typeface="Open Sans Extra Bold"/>
                <a:sym typeface="Open Sans Extra Bold"/>
              </a:rPr>
              <a:t> = </a:t>
            </a:r>
          </a:p>
          <a:p>
            <a:pPr algn="l">
              <a:lnSpc>
                <a:spcPts val="2939"/>
              </a:lnSpc>
              <a:spcBef>
                <a:spcPct val="0"/>
              </a:spcBef>
            </a:pPr>
            <a:r>
              <a:rPr lang="en-US" sz="2099" dirty="0">
                <a:solidFill>
                  <a:srgbClr val="00694C"/>
                </a:solidFill>
                <a:latin typeface="Open Sans Extra Bold"/>
                <a:ea typeface="Open Sans Extra Bold"/>
                <a:cs typeface="Open Sans Extra Bold"/>
                <a:sym typeface="Open Sans Extra Bold"/>
              </a:rPr>
              <a:t>                SUMMARIZECOLUMNS(</a:t>
            </a:r>
          </a:p>
          <a:p>
            <a:pPr algn="l">
              <a:lnSpc>
                <a:spcPts val="2939"/>
              </a:lnSpc>
              <a:spcBef>
                <a:spcPct val="0"/>
              </a:spcBef>
            </a:pPr>
            <a:r>
              <a:rPr lang="en-US" sz="2099" dirty="0">
                <a:solidFill>
                  <a:srgbClr val="00694C"/>
                </a:solidFill>
                <a:latin typeface="Open Sans Extra Bold"/>
                <a:ea typeface="Open Sans Extra Bold"/>
                <a:cs typeface="Open Sans Extra Bold"/>
                <a:sym typeface="Open Sans Extra Bold"/>
              </a:rPr>
              <a:t>                    </a:t>
            </a:r>
            <a:r>
              <a:rPr lang="en-US" sz="2099" dirty="0" err="1">
                <a:solidFill>
                  <a:srgbClr val="00694C"/>
                </a:solidFill>
                <a:latin typeface="Open Sans Extra Bold"/>
                <a:ea typeface="Open Sans Extra Bold"/>
                <a:cs typeface="Open Sans Extra Bold"/>
                <a:sym typeface="Open Sans Extra Bold"/>
              </a:rPr>
              <a:t>FactVisit</a:t>
            </a:r>
            <a:r>
              <a:rPr lang="en-US" sz="2099" dirty="0">
                <a:solidFill>
                  <a:srgbClr val="00694C"/>
                </a:solidFill>
                <a:latin typeface="Open Sans Extra Bold"/>
                <a:ea typeface="Open Sans Extra Bold"/>
                <a:cs typeface="Open Sans Extra Bold"/>
                <a:sym typeface="Open Sans Extra Bold"/>
              </a:rPr>
              <a:t>[</a:t>
            </a:r>
            <a:r>
              <a:rPr lang="en-US" sz="2099" dirty="0" err="1">
                <a:solidFill>
                  <a:srgbClr val="00694C"/>
                </a:solidFill>
                <a:latin typeface="Open Sans Extra Bold"/>
                <a:ea typeface="Open Sans Extra Bold"/>
                <a:cs typeface="Open Sans Extra Bold"/>
                <a:sym typeface="Open Sans Extra Bold"/>
              </a:rPr>
              <a:t>PhysicanId</a:t>
            </a:r>
            <a:r>
              <a:rPr lang="en-US" sz="2099" dirty="0">
                <a:solidFill>
                  <a:srgbClr val="00694C"/>
                </a:solidFill>
                <a:latin typeface="Open Sans Extra Bold"/>
                <a:ea typeface="Open Sans Extra Bold"/>
                <a:cs typeface="Open Sans Extra Bold"/>
                <a:sym typeface="Open Sans Extra Bold"/>
              </a:rPr>
              <a:t>],</a:t>
            </a:r>
          </a:p>
          <a:p>
            <a:pPr algn="l">
              <a:lnSpc>
                <a:spcPts val="2939"/>
              </a:lnSpc>
              <a:spcBef>
                <a:spcPct val="0"/>
              </a:spcBef>
            </a:pPr>
            <a:r>
              <a:rPr lang="en-US" sz="2099" dirty="0">
                <a:solidFill>
                  <a:srgbClr val="00694C"/>
                </a:solidFill>
                <a:latin typeface="Open Sans Extra Bold"/>
                <a:ea typeface="Open Sans Extra Bold"/>
                <a:cs typeface="Open Sans Extra Bold"/>
                <a:sym typeface="Open Sans Extra Bold"/>
              </a:rPr>
              <a:t>                    </a:t>
            </a:r>
            <a:r>
              <a:rPr lang="en-US" sz="2099" dirty="0" err="1">
                <a:solidFill>
                  <a:srgbClr val="00694C"/>
                </a:solidFill>
                <a:latin typeface="Open Sans Extra Bold"/>
                <a:ea typeface="Open Sans Extra Bold"/>
                <a:cs typeface="Open Sans Extra Bold"/>
                <a:sym typeface="Open Sans Extra Bold"/>
              </a:rPr>
              <a:t>FactVisit</a:t>
            </a:r>
            <a:r>
              <a:rPr lang="en-US" sz="2099" dirty="0">
                <a:solidFill>
                  <a:srgbClr val="00694C"/>
                </a:solidFill>
                <a:latin typeface="Open Sans Extra Bold"/>
                <a:ea typeface="Open Sans Extra Bold"/>
                <a:cs typeface="Open Sans Extra Bold"/>
                <a:sym typeface="Open Sans Extra Bold"/>
              </a:rPr>
              <a:t>[</a:t>
            </a:r>
            <a:r>
              <a:rPr lang="en-US" sz="2099" dirty="0" err="1">
                <a:solidFill>
                  <a:srgbClr val="00694C"/>
                </a:solidFill>
                <a:latin typeface="Open Sans Extra Bold"/>
                <a:ea typeface="Open Sans Extra Bold"/>
                <a:cs typeface="Open Sans Extra Bold"/>
                <a:sym typeface="Open Sans Extra Bold"/>
              </a:rPr>
              <a:t>YearMonth</a:t>
            </a:r>
            <a:r>
              <a:rPr lang="en-US" sz="2099" dirty="0">
                <a:solidFill>
                  <a:srgbClr val="00694C"/>
                </a:solidFill>
                <a:latin typeface="Open Sans Extra Bold"/>
                <a:ea typeface="Open Sans Extra Bold"/>
                <a:cs typeface="Open Sans Extra Bold"/>
                <a:sym typeface="Open Sans Extra Bold"/>
              </a:rPr>
              <a:t>],</a:t>
            </a:r>
          </a:p>
          <a:p>
            <a:pPr algn="l">
              <a:lnSpc>
                <a:spcPts val="2939"/>
              </a:lnSpc>
              <a:spcBef>
                <a:spcPct val="0"/>
              </a:spcBef>
            </a:pPr>
            <a:r>
              <a:rPr lang="en-US" sz="2099" dirty="0">
                <a:solidFill>
                  <a:srgbClr val="00694C"/>
                </a:solidFill>
                <a:latin typeface="Open Sans Extra Bold"/>
                <a:ea typeface="Open Sans Extra Bold"/>
                <a:cs typeface="Open Sans Extra Bold"/>
                <a:sym typeface="Open Sans Extra Bold"/>
              </a:rPr>
              <a:t>                    </a:t>
            </a:r>
            <a:r>
              <a:rPr lang="en-US" sz="2099" dirty="0" err="1">
                <a:solidFill>
                  <a:srgbClr val="00694C"/>
                </a:solidFill>
                <a:latin typeface="Open Sans Extra Bold"/>
                <a:ea typeface="Open Sans Extra Bold"/>
                <a:cs typeface="Open Sans Extra Bold"/>
                <a:sym typeface="Open Sans Extra Bold"/>
              </a:rPr>
              <a:t>FactVisit</a:t>
            </a:r>
            <a:r>
              <a:rPr lang="en-US" sz="2099" dirty="0">
                <a:solidFill>
                  <a:srgbClr val="00694C"/>
                </a:solidFill>
                <a:latin typeface="Open Sans Extra Bold"/>
                <a:ea typeface="Open Sans Extra Bold"/>
                <a:cs typeface="Open Sans Extra Bold"/>
                <a:sym typeface="Open Sans Extra Bold"/>
              </a:rPr>
              <a:t>[</a:t>
            </a:r>
            <a:r>
              <a:rPr lang="en-US" sz="2099" dirty="0" err="1">
                <a:solidFill>
                  <a:srgbClr val="00694C"/>
                </a:solidFill>
                <a:latin typeface="Open Sans Extra Bold"/>
                <a:ea typeface="Open Sans Extra Bold"/>
                <a:cs typeface="Open Sans Extra Bold"/>
                <a:sym typeface="Open Sans Extra Bold"/>
              </a:rPr>
              <a:t>ProductID</a:t>
            </a:r>
            <a:r>
              <a:rPr lang="en-US" sz="2099" dirty="0">
                <a:solidFill>
                  <a:srgbClr val="00694C"/>
                </a:solidFill>
                <a:latin typeface="Open Sans Extra Bold"/>
                <a:ea typeface="Open Sans Extra Bold"/>
                <a:cs typeface="Open Sans Extra Bold"/>
                <a:sym typeface="Open Sans Extra Bold"/>
              </a:rPr>
              <a:t>],</a:t>
            </a:r>
          </a:p>
          <a:p>
            <a:pPr algn="l">
              <a:lnSpc>
                <a:spcPts val="2939"/>
              </a:lnSpc>
              <a:spcBef>
                <a:spcPct val="0"/>
              </a:spcBef>
            </a:pPr>
            <a:r>
              <a:rPr lang="en-US" sz="2099" dirty="0">
                <a:solidFill>
                  <a:srgbClr val="00694C"/>
                </a:solidFill>
                <a:latin typeface="Open Sans Extra Bold"/>
                <a:ea typeface="Open Sans Extra Bold"/>
                <a:cs typeface="Open Sans Extra Bold"/>
                <a:sym typeface="Open Sans Extra Bold"/>
              </a:rPr>
              <a:t>                    </a:t>
            </a:r>
            <a:r>
              <a:rPr lang="en-US" sz="2099" dirty="0" err="1">
                <a:solidFill>
                  <a:srgbClr val="00694C"/>
                </a:solidFill>
                <a:latin typeface="Open Sans Extra Bold"/>
                <a:ea typeface="Open Sans Extra Bold"/>
                <a:cs typeface="Open Sans Extra Bold"/>
                <a:sym typeface="Open Sans Extra Bold"/>
              </a:rPr>
              <a:t>FactVisit</a:t>
            </a:r>
            <a:r>
              <a:rPr lang="en-US" sz="2099" dirty="0">
                <a:solidFill>
                  <a:srgbClr val="00694C"/>
                </a:solidFill>
                <a:latin typeface="Open Sans Extra Bold"/>
                <a:ea typeface="Open Sans Extra Bold"/>
                <a:cs typeface="Open Sans Extra Bold"/>
                <a:sym typeface="Open Sans Extra Bold"/>
              </a:rPr>
              <a:t>[</a:t>
            </a:r>
            <a:r>
              <a:rPr lang="en-US" sz="2099" dirty="0" err="1">
                <a:solidFill>
                  <a:srgbClr val="00694C"/>
                </a:solidFill>
                <a:latin typeface="Open Sans Extra Bold"/>
                <a:ea typeface="Open Sans Extra Bold"/>
                <a:cs typeface="Open Sans Extra Bold"/>
                <a:sym typeface="Open Sans Extra Bold"/>
              </a:rPr>
              <a:t>DrGrade</a:t>
            </a:r>
            <a:r>
              <a:rPr lang="en-US" sz="2099" dirty="0">
                <a:solidFill>
                  <a:srgbClr val="00694C"/>
                </a:solidFill>
                <a:latin typeface="Open Sans Extra Bold"/>
                <a:ea typeface="Open Sans Extra Bold"/>
                <a:cs typeface="Open Sans Extra Bold"/>
                <a:sym typeface="Open Sans Extra Bold"/>
              </a:rPr>
              <a:t>],</a:t>
            </a:r>
          </a:p>
          <a:p>
            <a:pPr algn="l">
              <a:lnSpc>
                <a:spcPts val="2939"/>
              </a:lnSpc>
              <a:spcBef>
                <a:spcPct val="0"/>
              </a:spcBef>
            </a:pPr>
            <a:r>
              <a:rPr lang="en-US" sz="2099" dirty="0">
                <a:solidFill>
                  <a:srgbClr val="00694C"/>
                </a:solidFill>
                <a:latin typeface="Open Sans Extra Bold"/>
                <a:ea typeface="Open Sans Extra Bold"/>
                <a:cs typeface="Open Sans Extra Bold"/>
                <a:sym typeface="Open Sans Extra Bold"/>
              </a:rPr>
              <a:t>                    "</a:t>
            </a:r>
            <a:r>
              <a:rPr lang="en-US" sz="2099" dirty="0" err="1">
                <a:solidFill>
                  <a:srgbClr val="00694C"/>
                </a:solidFill>
                <a:latin typeface="Open Sans Extra Bold"/>
                <a:ea typeface="Open Sans Extra Bold"/>
                <a:cs typeface="Open Sans Extra Bold"/>
                <a:sym typeface="Open Sans Extra Bold"/>
              </a:rPr>
              <a:t>TotalOfvisit</a:t>
            </a:r>
            <a:r>
              <a:rPr lang="en-US" sz="2099" dirty="0">
                <a:solidFill>
                  <a:srgbClr val="00694C"/>
                </a:solidFill>
                <a:latin typeface="Open Sans Extra Bold"/>
                <a:ea typeface="Open Sans Extra Bold"/>
                <a:cs typeface="Open Sans Extra Bold"/>
                <a:sym typeface="Open Sans Extra Bold"/>
              </a:rPr>
              <a:t>",</a:t>
            </a:r>
          </a:p>
          <a:p>
            <a:pPr algn="l">
              <a:lnSpc>
                <a:spcPts val="2939"/>
              </a:lnSpc>
              <a:spcBef>
                <a:spcPct val="0"/>
              </a:spcBef>
            </a:pPr>
            <a:r>
              <a:rPr lang="en-US" sz="2099" dirty="0">
                <a:solidFill>
                  <a:srgbClr val="00694C"/>
                </a:solidFill>
                <a:latin typeface="Open Sans Extra Bold"/>
                <a:ea typeface="Open Sans Extra Bold"/>
                <a:cs typeface="Open Sans Extra Bold"/>
                <a:sym typeface="Open Sans Extra Bold"/>
              </a:rPr>
              <a:t>                    SUM(</a:t>
            </a:r>
            <a:r>
              <a:rPr lang="en-US" sz="2099" dirty="0" err="1">
                <a:solidFill>
                  <a:srgbClr val="00694C"/>
                </a:solidFill>
                <a:latin typeface="Open Sans Extra Bold"/>
                <a:ea typeface="Open Sans Extra Bold"/>
                <a:cs typeface="Open Sans Extra Bold"/>
                <a:sym typeface="Open Sans Extra Bold"/>
              </a:rPr>
              <a:t>FactVisit</a:t>
            </a:r>
            <a:r>
              <a:rPr lang="en-US" sz="2099" dirty="0">
                <a:solidFill>
                  <a:srgbClr val="00694C"/>
                </a:solidFill>
                <a:latin typeface="Open Sans Extra Bold"/>
                <a:ea typeface="Open Sans Extra Bold"/>
                <a:cs typeface="Open Sans Extra Bold"/>
                <a:sym typeface="Open Sans Extra Bold"/>
              </a:rPr>
              <a:t>[</a:t>
            </a:r>
            <a:r>
              <a:rPr lang="en-US" sz="2099" dirty="0" err="1">
                <a:solidFill>
                  <a:srgbClr val="00694C"/>
                </a:solidFill>
                <a:latin typeface="Open Sans Extra Bold"/>
                <a:ea typeface="Open Sans Extra Bold"/>
                <a:cs typeface="Open Sans Extra Bold"/>
                <a:sym typeface="Open Sans Extra Bold"/>
              </a:rPr>
              <a:t>VisitCount</a:t>
            </a:r>
            <a:r>
              <a:rPr lang="en-US" sz="2099" dirty="0">
                <a:solidFill>
                  <a:srgbClr val="00694C"/>
                </a:solidFill>
                <a:latin typeface="Open Sans Extra Bold"/>
                <a:ea typeface="Open Sans Extra Bold"/>
                <a:cs typeface="Open Sans Extra Bold"/>
                <a:sym typeface="Open Sans Extra Bold"/>
              </a:rPr>
              <a:t>]),</a:t>
            </a:r>
          </a:p>
          <a:p>
            <a:pPr algn="l">
              <a:lnSpc>
                <a:spcPts val="2939"/>
              </a:lnSpc>
              <a:spcBef>
                <a:spcPct val="0"/>
              </a:spcBef>
            </a:pPr>
            <a:r>
              <a:rPr lang="en-US" sz="2099" dirty="0">
                <a:solidFill>
                  <a:srgbClr val="00694C"/>
                </a:solidFill>
                <a:latin typeface="Open Sans Extra Bold"/>
                <a:ea typeface="Open Sans Extra Bold"/>
                <a:cs typeface="Open Sans Extra Bold"/>
                <a:sym typeface="Open Sans Extra Bold"/>
              </a:rPr>
              <a:t>                    "</a:t>
            </a:r>
            <a:r>
              <a:rPr lang="en-US" sz="2099" dirty="0" err="1">
                <a:solidFill>
                  <a:srgbClr val="00694C"/>
                </a:solidFill>
                <a:latin typeface="Open Sans Extra Bold"/>
                <a:ea typeface="Open Sans Extra Bold"/>
                <a:cs typeface="Open Sans Extra Bold"/>
                <a:sym typeface="Open Sans Extra Bold"/>
              </a:rPr>
              <a:t>LastVisit</a:t>
            </a:r>
            <a:r>
              <a:rPr lang="en-US" sz="2099" dirty="0">
                <a:solidFill>
                  <a:srgbClr val="00694C"/>
                </a:solidFill>
                <a:latin typeface="Open Sans Extra Bold"/>
                <a:ea typeface="Open Sans Extra Bold"/>
                <a:cs typeface="Open Sans Extra Bold"/>
                <a:sym typeface="Open Sans Extra Bold"/>
              </a:rPr>
              <a:t>",</a:t>
            </a:r>
          </a:p>
          <a:p>
            <a:pPr algn="l">
              <a:lnSpc>
                <a:spcPts val="2939"/>
              </a:lnSpc>
              <a:spcBef>
                <a:spcPct val="0"/>
              </a:spcBef>
            </a:pPr>
            <a:r>
              <a:rPr lang="en-US" sz="2099" dirty="0">
                <a:solidFill>
                  <a:srgbClr val="00694C"/>
                </a:solidFill>
                <a:latin typeface="Open Sans Extra Bold"/>
                <a:ea typeface="Open Sans Extra Bold"/>
                <a:cs typeface="Open Sans Extra Bold"/>
                <a:sym typeface="Open Sans Extra Bold"/>
              </a:rPr>
              <a:t>                    CALCULATE(MAX(</a:t>
            </a:r>
            <a:r>
              <a:rPr lang="en-US" sz="2099" dirty="0" err="1">
                <a:solidFill>
                  <a:srgbClr val="00694C"/>
                </a:solidFill>
                <a:latin typeface="Open Sans Extra Bold"/>
                <a:ea typeface="Open Sans Extra Bold"/>
                <a:cs typeface="Open Sans Extra Bold"/>
                <a:sym typeface="Open Sans Extra Bold"/>
              </a:rPr>
              <a:t>FactVisit</a:t>
            </a:r>
            <a:r>
              <a:rPr lang="en-US" sz="2099" dirty="0">
                <a:solidFill>
                  <a:srgbClr val="00694C"/>
                </a:solidFill>
                <a:latin typeface="Open Sans Extra Bold"/>
                <a:ea typeface="Open Sans Extra Bold"/>
                <a:cs typeface="Open Sans Extra Bold"/>
                <a:sym typeface="Open Sans Extra Bold"/>
              </a:rPr>
              <a:t>[</a:t>
            </a:r>
            <a:r>
              <a:rPr lang="en-US" sz="2099" dirty="0" err="1">
                <a:solidFill>
                  <a:srgbClr val="00694C"/>
                </a:solidFill>
                <a:latin typeface="Open Sans Extra Bold"/>
                <a:ea typeface="Open Sans Extra Bold"/>
                <a:cs typeface="Open Sans Extra Bold"/>
                <a:sym typeface="Open Sans Extra Bold"/>
              </a:rPr>
              <a:t>YearMonth</a:t>
            </a:r>
            <a:r>
              <a:rPr lang="en-US" sz="2099" dirty="0">
                <a:solidFill>
                  <a:srgbClr val="00694C"/>
                </a:solidFill>
                <a:latin typeface="Open Sans Extra Bold"/>
                <a:ea typeface="Open Sans Extra Bold"/>
                <a:cs typeface="Open Sans Extra Bold"/>
                <a:sym typeface="Open Sans Extra Bold"/>
              </a:rPr>
              <a:t>]),ALL(</a:t>
            </a:r>
            <a:r>
              <a:rPr lang="en-US" sz="2099" dirty="0" err="1">
                <a:solidFill>
                  <a:srgbClr val="00694C"/>
                </a:solidFill>
                <a:latin typeface="Open Sans Extra Bold"/>
                <a:ea typeface="Open Sans Extra Bold"/>
                <a:cs typeface="Open Sans Extra Bold"/>
                <a:sym typeface="Open Sans Extra Bold"/>
              </a:rPr>
              <a:t>FactVisit</a:t>
            </a:r>
            <a:r>
              <a:rPr lang="en-US" sz="2099" dirty="0">
                <a:solidFill>
                  <a:srgbClr val="00694C"/>
                </a:solidFill>
                <a:latin typeface="Open Sans Extra Bold"/>
                <a:ea typeface="Open Sans Extra Bold"/>
                <a:cs typeface="Open Sans Extra Bold"/>
                <a:sym typeface="Open Sans Extra Bold"/>
              </a:rPr>
              <a:t>[</a:t>
            </a:r>
            <a:r>
              <a:rPr lang="en-US" sz="2099" dirty="0" err="1">
                <a:solidFill>
                  <a:srgbClr val="00694C"/>
                </a:solidFill>
                <a:latin typeface="Open Sans Extra Bold"/>
                <a:ea typeface="Open Sans Extra Bold"/>
                <a:cs typeface="Open Sans Extra Bold"/>
                <a:sym typeface="Open Sans Extra Bold"/>
              </a:rPr>
              <a:t>YearMonth</a:t>
            </a:r>
            <a:r>
              <a:rPr lang="en-US" sz="2099" dirty="0">
                <a:solidFill>
                  <a:srgbClr val="00694C"/>
                </a:solidFill>
                <a:latin typeface="Open Sans Extra Bold"/>
                <a:ea typeface="Open Sans Extra Bold"/>
                <a:cs typeface="Open Sans Extra Bold"/>
                <a:sym typeface="Open Sans Extra Bold"/>
              </a:rPr>
              <a:t>]))</a:t>
            </a:r>
          </a:p>
          <a:p>
            <a:pPr algn="l">
              <a:lnSpc>
                <a:spcPts val="2939"/>
              </a:lnSpc>
              <a:spcBef>
                <a:spcPct val="0"/>
              </a:spcBef>
            </a:pPr>
            <a:r>
              <a:rPr lang="en-US" sz="2099" dirty="0">
                <a:solidFill>
                  <a:srgbClr val="00694C"/>
                </a:solidFill>
                <a:latin typeface="Open Sans Extra Bold"/>
                <a:ea typeface="Open Sans Extra Bold"/>
                <a:cs typeface="Open Sans Extra Bold"/>
                <a:sym typeface="Open Sans Extra Bold"/>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4254217" y="2963605"/>
            <a:ext cx="9779565" cy="1249343"/>
          </a:xfrm>
          <a:prstGeom prst="rect">
            <a:avLst/>
          </a:prstGeom>
        </p:spPr>
        <p:txBody>
          <a:bodyPr lIns="0" tIns="0" rIns="0" bIns="0" rtlCol="0" anchor="t">
            <a:spAutoFit/>
          </a:bodyPr>
          <a:lstStyle/>
          <a:p>
            <a:pPr marL="0" lvl="1" indent="0" algn="ctr">
              <a:lnSpc>
                <a:spcPts val="9037"/>
              </a:lnSpc>
            </a:pPr>
            <a:r>
              <a:rPr lang="en-US" sz="10041" spc="-461" dirty="0">
                <a:solidFill>
                  <a:srgbClr val="00694C"/>
                </a:solidFill>
                <a:latin typeface="Raleway Medium"/>
                <a:ea typeface="Raleway Medium"/>
                <a:cs typeface="Raleway Medium"/>
                <a:sym typeface="Raleway Medium"/>
              </a:rPr>
              <a:t>Question 2</a:t>
            </a:r>
          </a:p>
        </p:txBody>
      </p:sp>
      <p:sp>
        <p:nvSpPr>
          <p:cNvPr id="5" name="TextBox 5"/>
          <p:cNvSpPr txBox="1"/>
          <p:nvPr/>
        </p:nvSpPr>
        <p:spPr>
          <a:xfrm>
            <a:off x="3344453" y="4506595"/>
            <a:ext cx="11599094" cy="5780405"/>
          </a:xfrm>
          <a:prstGeom prst="rect">
            <a:avLst/>
          </a:prstGeom>
        </p:spPr>
        <p:txBody>
          <a:bodyPr lIns="0" tIns="0" rIns="0" bIns="0" rtlCol="0" anchor="t">
            <a:spAutoFit/>
          </a:bodyPr>
          <a:lstStyle/>
          <a:p>
            <a:pPr algn="l">
              <a:lnSpc>
                <a:spcPts val="3359"/>
              </a:lnSpc>
            </a:pPr>
            <a:r>
              <a:rPr lang="en-US" sz="2400" dirty="0">
                <a:solidFill>
                  <a:srgbClr val="00694C"/>
                </a:solidFill>
                <a:latin typeface="Raleway Semi-Bold"/>
                <a:ea typeface="Raleway Semi-Bold"/>
                <a:cs typeface="Raleway Semi-Bold"/>
                <a:sym typeface="Raleway Semi-Bold"/>
              </a:rPr>
              <a:t>It is important to us that if we plan to visit a physician regularly, that physician should be included in our plan so that our representative visits the physician according to a defined schedule. However, the sales and marketing team might be uncertain about adding a physician for a specific medication to the plan. Therefore, if these visits occur a maximum of two times and then do not continue, we classify that physician for that medication under the "Gathering Data" category. Calculate the percentage of visits that fall into this category each month and for each medication, considering those visits that are not part of the original plan.</a:t>
            </a:r>
          </a:p>
          <a:p>
            <a:pPr algn="l">
              <a:lnSpc>
                <a:spcPts val="3359"/>
              </a:lnSpc>
            </a:pPr>
            <a:endParaRPr lang="en-US" sz="2400" dirty="0">
              <a:solidFill>
                <a:srgbClr val="00694C"/>
              </a:solidFill>
              <a:latin typeface="Raleway Semi-Bold"/>
              <a:ea typeface="Raleway Semi-Bold"/>
              <a:cs typeface="Raleway Semi-Bold"/>
              <a:sym typeface="Raleway Semi-Bold"/>
            </a:endParaRPr>
          </a:p>
          <a:p>
            <a:pPr algn="l">
              <a:lnSpc>
                <a:spcPts val="3359"/>
              </a:lnSpc>
            </a:pPr>
            <a:endParaRPr lang="en-US" sz="2400" dirty="0">
              <a:solidFill>
                <a:srgbClr val="00694C"/>
              </a:solidFill>
              <a:latin typeface="Raleway Semi-Bold"/>
              <a:ea typeface="Raleway Semi-Bold"/>
              <a:cs typeface="Raleway Semi-Bold"/>
              <a:sym typeface="Raleway Semi-Bold"/>
            </a:endParaRPr>
          </a:p>
          <a:p>
            <a:pPr algn="l">
              <a:lnSpc>
                <a:spcPts val="3080"/>
              </a:lnSpc>
            </a:pPr>
            <a:endParaRPr lang="en-US" sz="2400" dirty="0">
              <a:solidFill>
                <a:srgbClr val="00694C"/>
              </a:solidFill>
              <a:latin typeface="Raleway Semi-Bold"/>
              <a:ea typeface="Raleway Semi-Bold"/>
              <a:cs typeface="Raleway Semi-Bold"/>
              <a:sym typeface="Raleway Semi-Bold"/>
            </a:endParaRPr>
          </a:p>
          <a:p>
            <a:pPr algn="l">
              <a:lnSpc>
                <a:spcPts val="3080"/>
              </a:lnSpc>
            </a:pPr>
            <a:endParaRPr lang="en-US" sz="2400" dirty="0">
              <a:solidFill>
                <a:srgbClr val="00694C"/>
              </a:solidFill>
              <a:latin typeface="Raleway Semi-Bold"/>
              <a:ea typeface="Raleway Semi-Bold"/>
              <a:cs typeface="Raleway Semi-Bold"/>
              <a:sym typeface="Raleway Semi-Bold"/>
            </a:endParaRPr>
          </a:p>
          <a:p>
            <a:pPr algn="l">
              <a:lnSpc>
                <a:spcPts val="3080"/>
              </a:lnSpc>
              <a:spcBef>
                <a:spcPct val="0"/>
              </a:spcBef>
            </a:pPr>
            <a:endParaRPr lang="en-US" sz="2400" dirty="0">
              <a:solidFill>
                <a:srgbClr val="00694C"/>
              </a:solidFill>
              <a:latin typeface="Raleway Semi-Bold"/>
              <a:ea typeface="Raleway Semi-Bold"/>
              <a:cs typeface="Raleway Semi-Bold"/>
              <a:sym typeface="Raleway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1552</Words>
  <Application>Microsoft Office PowerPoint</Application>
  <PresentationFormat>Custom</PresentationFormat>
  <Paragraphs>169</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Raleway</vt:lpstr>
      <vt:lpstr>Open Sans Extra Bold Italics</vt:lpstr>
      <vt:lpstr>Open Sans Extra Bold</vt:lpstr>
      <vt:lpstr>Raleway Medium</vt:lpstr>
      <vt:lpstr>Arial</vt:lpstr>
      <vt:lpstr>Calibri</vt:lpstr>
      <vt:lpstr>Raleway Semi-Bold</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Ghazal Mehrabizade</dc:title>
  <cp:lastModifiedBy>Ghazal Mehrabizade</cp:lastModifiedBy>
  <cp:revision>2</cp:revision>
  <dcterms:created xsi:type="dcterms:W3CDTF">2006-08-16T00:00:00Z</dcterms:created>
  <dcterms:modified xsi:type="dcterms:W3CDTF">2024-08-22T19:31:53Z</dcterms:modified>
  <dc:identifier>DAGOatVExXk</dc:identifier>
</cp:coreProperties>
</file>